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0"/>
  </p:notesMasterIdLst>
  <p:sldIdLst>
    <p:sldId id="256" r:id="rId2"/>
    <p:sldId id="357" r:id="rId3"/>
    <p:sldId id="358" r:id="rId4"/>
    <p:sldId id="360" r:id="rId5"/>
    <p:sldId id="3454" r:id="rId6"/>
    <p:sldId id="333" r:id="rId7"/>
    <p:sldId id="335" r:id="rId8"/>
    <p:sldId id="337" r:id="rId9"/>
    <p:sldId id="341" r:id="rId10"/>
    <p:sldId id="347" r:id="rId11"/>
    <p:sldId id="351" r:id="rId12"/>
    <p:sldId id="364" r:id="rId13"/>
    <p:sldId id="365" r:id="rId14"/>
    <p:sldId id="373" r:id="rId15"/>
    <p:sldId id="379" r:id="rId16"/>
    <p:sldId id="381" r:id="rId17"/>
    <p:sldId id="390" r:id="rId18"/>
    <p:sldId id="394" r:id="rId19"/>
    <p:sldId id="396" r:id="rId20"/>
    <p:sldId id="3434" r:id="rId21"/>
    <p:sldId id="3444" r:id="rId22"/>
    <p:sldId id="404" r:id="rId23"/>
    <p:sldId id="405" r:id="rId24"/>
    <p:sldId id="408" r:id="rId25"/>
    <p:sldId id="423" r:id="rId26"/>
    <p:sldId id="424" r:id="rId27"/>
    <p:sldId id="426" r:id="rId28"/>
    <p:sldId id="427" r:id="rId29"/>
    <p:sldId id="434" r:id="rId30"/>
    <p:sldId id="440" r:id="rId31"/>
    <p:sldId id="442" r:id="rId32"/>
    <p:sldId id="444" r:id="rId33"/>
    <p:sldId id="3449" r:id="rId34"/>
    <p:sldId id="457" r:id="rId35"/>
    <p:sldId id="463" r:id="rId36"/>
    <p:sldId id="465" r:id="rId37"/>
    <p:sldId id="467" r:id="rId38"/>
    <p:sldId id="468" r:id="rId39"/>
    <p:sldId id="469" r:id="rId40"/>
    <p:sldId id="470" r:id="rId41"/>
    <p:sldId id="471" r:id="rId42"/>
    <p:sldId id="481" r:id="rId43"/>
    <p:sldId id="484" r:id="rId44"/>
    <p:sldId id="494" r:id="rId45"/>
    <p:sldId id="498" r:id="rId46"/>
    <p:sldId id="3438" r:id="rId47"/>
    <p:sldId id="3440" r:id="rId48"/>
    <p:sldId id="3452" r:id="rId49"/>
  </p:sldIdLst>
  <p:sldSz cx="12192000" cy="6858000"/>
  <p:notesSz cx="6735763" cy="9866313"/>
  <p:embeddedFontLst>
    <p:embeddedFont>
      <p:font typeface="DengXian" panose="02010600030101010101" pitchFamily="2" charset="-122"/>
      <p:regular r:id="rId51"/>
    </p:embeddedFont>
    <p:embeddedFont>
      <p:font typeface="Open Sans" panose="020B0606030504020204" pitchFamily="34" charset="0"/>
      <p:regular r:id="rId52"/>
      <p:bold r:id="rId53"/>
      <p:italic r:id="rId54"/>
      <p:boldItalic r:id="rId55"/>
    </p:embeddedFont>
    <p:embeddedFont>
      <p:font typeface="Palatino Linotype" panose="02040502050505030304" pitchFamily="18" charset="0"/>
      <p:regular r:id="rId56"/>
      <p:bold r:id="rId57"/>
      <p:italic r:id="rId58"/>
      <p:boldItalic r:id="rId59"/>
    </p:embeddedFont>
    <p:embeddedFont>
      <p:font typeface="PT Sans Narrow" panose="020B0506020203020204" pitchFamily="34" charset="0"/>
      <p:regular r:id="rId60"/>
      <p:bold r:id="rId61"/>
    </p:embeddedFont>
    <p:embeddedFont>
      <p:font typeface="Wingdings 2" panose="05020102010507070707" pitchFamily="18" charset="2"/>
      <p:regular r:id="rId6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defaultTextStyle>
  <p:modifyVerifier cryptProviderType="rsaAES" cryptAlgorithmClass="hash" cryptAlgorithmType="typeAny" cryptAlgorithmSid="14" spinCount="100000" saltData="ievrBd8vUMAScFqv1hgnPA==" hashData="uQ2UxxdoaFoWK7PL98m8Al2jXy6CtghDIyiLW7drhjzP8el7jgFh5g2UdhwFkZYbGcemyINIX0Wv4vOzuGIS5A=="/>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73297C-B9F0-0C18-DE22-ACA1607ABCE8}" name="CA. Deepak Khetan - ICAI/FRRB/Noida62" initials="CDKI" userId="CA. Deepak Khetan - ICAI/FRRB/Noida62"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9030"/>
    <a:srgbClr val="3A5410"/>
    <a:srgbClr val="5C85E2"/>
    <a:srgbClr val="7C9DE8"/>
    <a:srgbClr val="7095E6"/>
    <a:srgbClr val="BDE67A"/>
    <a:srgbClr val="AADF53"/>
    <a:srgbClr val="CFED9D"/>
    <a:srgbClr val="BBE39D"/>
    <a:srgbClr val="A6DB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8" autoAdjust="0"/>
    <p:restoredTop sz="89740" autoAdjust="0"/>
  </p:normalViewPr>
  <p:slideViewPr>
    <p:cSldViewPr snapToGrid="0">
      <p:cViewPr varScale="1">
        <p:scale>
          <a:sx n="77" d="100"/>
          <a:sy n="77" d="100"/>
        </p:scale>
        <p:origin x="1044" y="6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font" Target="fonts/font5.fntdata"/><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font" Target="fonts/font8.fntdata"/><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font" Target="fonts/font11.fntdata"/><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6.fntdata"/><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9.fntdata"/><Relationship Id="rId67" Type="http://schemas.microsoft.com/office/2018/10/relationships/authors" Targe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4.fntdata"/><Relationship Id="rId62"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7.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 Id="rId60" Type="http://schemas.openxmlformats.org/officeDocument/2006/relationships/font" Target="fonts/font10.fntdata"/><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79375" y="739775"/>
            <a:ext cx="6578600"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3577" y="4686499"/>
            <a:ext cx="5388610" cy="4439841"/>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688036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77314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2160c7070_0_107: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2160c7070_0_107: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6510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92173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77601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95015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84879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2160c7070_0_107: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2160c7070_0_107: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0658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569401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3381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82349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19993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52160c7070_0_63: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52160c7070_0_63: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70065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52401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5694019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62474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a:extLst>
            <a:ext uri="{FF2B5EF4-FFF2-40B4-BE49-F238E27FC236}">
              <a16:creationId xmlns:a16="http://schemas.microsoft.com/office/drawing/2014/main" id="{F20D719B-FB7E-4C73-F03D-5F475977D3E1}"/>
            </a:ext>
          </a:extLst>
        </p:cNvPr>
        <p:cNvGrpSpPr/>
        <p:nvPr/>
      </p:nvGrpSpPr>
      <p:grpSpPr>
        <a:xfrm>
          <a:off x="0" y="0"/>
          <a:ext cx="0" cy="0"/>
          <a:chOff x="0" y="0"/>
          <a:chExt cx="0" cy="0"/>
        </a:xfrm>
      </p:grpSpPr>
      <p:sp>
        <p:nvSpPr>
          <p:cNvPr id="63" name="Google Shape;63;p:notes">
            <a:extLst>
              <a:ext uri="{FF2B5EF4-FFF2-40B4-BE49-F238E27FC236}">
                <a16:creationId xmlns:a16="http://schemas.microsoft.com/office/drawing/2014/main" id="{14AE6391-8590-E819-5B5F-D07A44236D3E}"/>
              </a:ext>
            </a:extLst>
          </p:cNvPr>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a:extLst>
              <a:ext uri="{FF2B5EF4-FFF2-40B4-BE49-F238E27FC236}">
                <a16:creationId xmlns:a16="http://schemas.microsoft.com/office/drawing/2014/main" id="{33C8D8BF-1A41-C6DC-0F65-5E379C3DE001}"/>
              </a:ext>
            </a:extLst>
          </p:cNvPr>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0815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2160c7070_0_85: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2160c7070_0_85: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6732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94863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79375" y="739775"/>
            <a:ext cx="6577013" cy="370046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73577" y="4686499"/>
            <a:ext cx="5388610" cy="4439841"/>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13373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569401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2160c7070_0_107: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2160c7070_0_107: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412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52160c7070_0_76: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52160c7070_0_76: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279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2160c7070_0_85: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2160c7070_0_85: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9286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spTree>
      <p:nvGrpSpPr>
        <p:cNvPr id="1" name="Shape 9"/>
        <p:cNvGrpSpPr/>
        <p:nvPr/>
      </p:nvGrpSpPr>
      <p:grpSpPr>
        <a:xfrm>
          <a:off x="0" y="0"/>
          <a:ext cx="0" cy="0"/>
          <a:chOff x="0" y="0"/>
          <a:chExt cx="0" cy="0"/>
        </a:xfrm>
      </p:grpSpPr>
      <p:sp>
        <p:nvSpPr>
          <p:cNvPr id="21" name="Rectangle 20">
            <a:extLst>
              <a:ext uri="{FF2B5EF4-FFF2-40B4-BE49-F238E27FC236}">
                <a16:creationId xmlns:a16="http://schemas.microsoft.com/office/drawing/2014/main" id="{6186A453-DECF-41A1-89F8-3F6D562B03B0}"/>
              </a:ext>
            </a:extLst>
          </p:cNvPr>
          <p:cNvSpPr/>
          <p:nvPr userDrawn="1"/>
        </p:nvSpPr>
        <p:spPr>
          <a:xfrm>
            <a:off x="0" y="0"/>
            <a:ext cx="12192000" cy="6858000"/>
          </a:xfrm>
          <a:prstGeom prst="rect">
            <a:avLst/>
          </a:prstGeom>
          <a:gradFill flip="none" rotWithShape="1">
            <a:gsLst>
              <a:gs pos="95000">
                <a:schemeClr val="accent6"/>
              </a:gs>
              <a:gs pos="0">
                <a:srgbClr val="509030"/>
              </a:gs>
              <a:gs pos="63000">
                <a:srgbClr val="FFFFFF"/>
              </a:gs>
              <a:gs pos="30000">
                <a:srgbClr val="FFFFFF"/>
              </a:gs>
              <a:gs pos="12000">
                <a:schemeClr val="accent6">
                  <a:lumMod val="60000"/>
                  <a:lumOff val="40000"/>
                </a:schemeClr>
              </a:gs>
              <a:gs pos="80000">
                <a:schemeClr val="accent6">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415600" y="1688233"/>
            <a:ext cx="5333200" cy="44036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3" name="Google Shape;33;p5"/>
          <p:cNvSpPr txBox="1">
            <a:spLocks noGrp="1"/>
          </p:cNvSpPr>
          <p:nvPr>
            <p:ph type="body" idx="2"/>
          </p:nvPr>
        </p:nvSpPr>
        <p:spPr>
          <a:xfrm>
            <a:off x="6443200" y="1688233"/>
            <a:ext cx="5333200" cy="44036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4" name="Google Shape;3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3200">
                <a:solidFill>
                  <a:srgbClr val="509030"/>
                </a:solidFill>
              </a:defRPr>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dirty="0"/>
          </a:p>
        </p:txBody>
      </p:sp>
      <p:sp>
        <p:nvSpPr>
          <p:cNvPr id="40" name="Google Shape;40;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lstStyle>
            <a:lvl1pPr marL="609585" lvl="0" indent="-406390">
              <a:spcBef>
                <a:spcPts val="0"/>
              </a:spcBef>
              <a:spcAft>
                <a:spcPts val="0"/>
              </a:spcAft>
              <a:buSzPts val="1200"/>
              <a:buChar char="●"/>
              <a:defRPr sz="1600"/>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41" name="Google Shape;41;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653667" y="701800"/>
            <a:ext cx="7484800" cy="5454400"/>
          </a:xfrm>
          <a:prstGeom prst="rect">
            <a:avLst/>
          </a:prstGeom>
        </p:spPr>
        <p:txBody>
          <a:bodyPr spcFirstLastPara="1" wrap="square" lIns="91425" tIns="91425" rIns="91425" bIns="91425" anchor="ctr" anchorCtr="0"/>
          <a:lstStyle>
            <a:lvl1pPr lvl="0">
              <a:spcBef>
                <a:spcPts val="0"/>
              </a:spcBef>
              <a:spcAft>
                <a:spcPts val="0"/>
              </a:spcAft>
              <a:buClr>
                <a:schemeClr val="dk2"/>
              </a:buClr>
              <a:buSzPts val="5400"/>
              <a:buNone/>
              <a:defRPr sz="7200" b="0">
                <a:solidFill>
                  <a:schemeClr val="dk2"/>
                </a:solidFill>
              </a:defRPr>
            </a:lvl1pPr>
            <a:lvl2pPr lvl="1">
              <a:spcBef>
                <a:spcPts val="0"/>
              </a:spcBef>
              <a:spcAft>
                <a:spcPts val="0"/>
              </a:spcAft>
              <a:buClr>
                <a:schemeClr val="dk2"/>
              </a:buClr>
              <a:buSzPts val="5400"/>
              <a:buNone/>
              <a:defRPr sz="7200" b="0">
                <a:solidFill>
                  <a:schemeClr val="dk2"/>
                </a:solidFill>
              </a:defRPr>
            </a:lvl2pPr>
            <a:lvl3pPr lvl="2">
              <a:spcBef>
                <a:spcPts val="0"/>
              </a:spcBef>
              <a:spcAft>
                <a:spcPts val="0"/>
              </a:spcAft>
              <a:buClr>
                <a:schemeClr val="dk2"/>
              </a:buClr>
              <a:buSzPts val="5400"/>
              <a:buNone/>
              <a:defRPr sz="7200" b="0">
                <a:solidFill>
                  <a:schemeClr val="dk2"/>
                </a:solidFill>
              </a:defRPr>
            </a:lvl3pPr>
            <a:lvl4pPr lvl="3">
              <a:spcBef>
                <a:spcPts val="0"/>
              </a:spcBef>
              <a:spcAft>
                <a:spcPts val="0"/>
              </a:spcAft>
              <a:buClr>
                <a:schemeClr val="dk2"/>
              </a:buClr>
              <a:buSzPts val="5400"/>
              <a:buNone/>
              <a:defRPr sz="7200" b="0">
                <a:solidFill>
                  <a:schemeClr val="dk2"/>
                </a:solidFill>
              </a:defRPr>
            </a:lvl4pPr>
            <a:lvl5pPr lvl="4">
              <a:spcBef>
                <a:spcPts val="0"/>
              </a:spcBef>
              <a:spcAft>
                <a:spcPts val="0"/>
              </a:spcAft>
              <a:buClr>
                <a:schemeClr val="dk2"/>
              </a:buClr>
              <a:buSzPts val="5400"/>
              <a:buNone/>
              <a:defRPr sz="7200" b="0">
                <a:solidFill>
                  <a:schemeClr val="dk2"/>
                </a:solidFill>
              </a:defRPr>
            </a:lvl5pPr>
            <a:lvl6pPr lvl="5">
              <a:spcBef>
                <a:spcPts val="0"/>
              </a:spcBef>
              <a:spcAft>
                <a:spcPts val="0"/>
              </a:spcAft>
              <a:buClr>
                <a:schemeClr val="dk2"/>
              </a:buClr>
              <a:buSzPts val="5400"/>
              <a:buNone/>
              <a:defRPr sz="7200" b="0">
                <a:solidFill>
                  <a:schemeClr val="dk2"/>
                </a:solidFill>
              </a:defRPr>
            </a:lvl6pPr>
            <a:lvl7pPr lvl="6">
              <a:spcBef>
                <a:spcPts val="0"/>
              </a:spcBef>
              <a:spcAft>
                <a:spcPts val="0"/>
              </a:spcAft>
              <a:buClr>
                <a:schemeClr val="dk2"/>
              </a:buClr>
              <a:buSzPts val="5400"/>
              <a:buNone/>
              <a:defRPr sz="7200" b="0">
                <a:solidFill>
                  <a:schemeClr val="dk2"/>
                </a:solidFill>
              </a:defRPr>
            </a:lvl7pPr>
            <a:lvl8pPr lvl="7">
              <a:spcBef>
                <a:spcPts val="0"/>
              </a:spcBef>
              <a:spcAft>
                <a:spcPts val="0"/>
              </a:spcAft>
              <a:buClr>
                <a:schemeClr val="dk2"/>
              </a:buClr>
              <a:buSzPts val="5400"/>
              <a:buNone/>
              <a:defRPr sz="7200" b="0">
                <a:solidFill>
                  <a:schemeClr val="dk2"/>
                </a:solidFill>
              </a:defRPr>
            </a:lvl8pPr>
            <a:lvl9pPr lvl="8">
              <a:spcBef>
                <a:spcPts val="0"/>
              </a:spcBef>
              <a:spcAft>
                <a:spcPts val="0"/>
              </a:spcAft>
              <a:buClr>
                <a:schemeClr val="dk2"/>
              </a:buClr>
              <a:buSzPts val="5400"/>
              <a:buNone/>
              <a:defRPr sz="7200" b="0">
                <a:solidFill>
                  <a:schemeClr val="dk2"/>
                </a:solidFill>
              </a:defRPr>
            </a:lvl9pPr>
          </a:lstStyle>
          <a:p>
            <a:endParaRPr/>
          </a:p>
        </p:txBody>
      </p:sp>
      <p:sp>
        <p:nvSpPr>
          <p:cNvPr id="44" name="Google Shape;44;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6096000" y="0"/>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a:p>
        </p:txBody>
      </p:sp>
      <p:cxnSp>
        <p:nvCxnSpPr>
          <p:cNvPr id="47" name="Google Shape;47;p9"/>
          <p:cNvCxnSpPr/>
          <p:nvPr/>
        </p:nvCxnSpPr>
        <p:spPr>
          <a:xfrm>
            <a:off x="6706233" y="5994000"/>
            <a:ext cx="6244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354000" y="1386233"/>
            <a:ext cx="5393600" cy="2234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49" name="Google Shape;49;p9"/>
          <p:cNvSpPr txBox="1">
            <a:spLocks noGrp="1"/>
          </p:cNvSpPr>
          <p:nvPr>
            <p:ph type="subTitle" idx="1"/>
          </p:nvPr>
        </p:nvSpPr>
        <p:spPr>
          <a:xfrm>
            <a:off x="354000" y="3635833"/>
            <a:ext cx="53936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9"/>
          <p:cNvSpPr txBox="1">
            <a:spLocks noGrp="1"/>
          </p:cNvSpPr>
          <p:nvPr>
            <p:ph type="body" idx="2"/>
          </p:nvPr>
        </p:nvSpPr>
        <p:spPr>
          <a:xfrm>
            <a:off x="6586000" y="965600"/>
            <a:ext cx="5116000" cy="4926800"/>
          </a:xfrm>
          <a:prstGeom prst="rect">
            <a:avLst/>
          </a:prstGeom>
        </p:spPr>
        <p:txBody>
          <a:bodyPr spcFirstLastPara="1" wrap="square" lIns="91425" tIns="91425" rIns="91425" bIns="91425" anchor="ctr" anchorCtr="0"/>
          <a:lstStyle>
            <a:lvl1pPr marL="609585" lvl="0" indent="-457189">
              <a:spcBef>
                <a:spcPts val="0"/>
              </a:spcBef>
              <a:spcAft>
                <a:spcPts val="0"/>
              </a:spcAft>
              <a:buClr>
                <a:schemeClr val="lt1"/>
              </a:buClr>
              <a:buSzPts val="1800"/>
              <a:buChar char="●"/>
              <a:defRPr>
                <a:solidFill>
                  <a:schemeClr val="lt1"/>
                </a:solidFill>
              </a:defRPr>
            </a:lvl1pPr>
            <a:lvl2pPr marL="1219170" lvl="1" indent="-423323">
              <a:spcBef>
                <a:spcPts val="2133"/>
              </a:spcBef>
              <a:spcAft>
                <a:spcPts val="0"/>
              </a:spcAft>
              <a:buClr>
                <a:schemeClr val="lt1"/>
              </a:buClr>
              <a:buSzPts val="1400"/>
              <a:buChar char="○"/>
              <a:defRPr>
                <a:solidFill>
                  <a:schemeClr val="lt1"/>
                </a:solidFill>
              </a:defRPr>
            </a:lvl2pPr>
            <a:lvl3pPr marL="1828754" lvl="2" indent="-423323">
              <a:spcBef>
                <a:spcPts val="2133"/>
              </a:spcBef>
              <a:spcAft>
                <a:spcPts val="0"/>
              </a:spcAft>
              <a:buClr>
                <a:schemeClr val="lt1"/>
              </a:buClr>
              <a:buSzPts val="1400"/>
              <a:buChar char="■"/>
              <a:defRPr>
                <a:solidFill>
                  <a:schemeClr val="lt1"/>
                </a:solidFill>
              </a:defRPr>
            </a:lvl3pPr>
            <a:lvl4pPr marL="2438339" lvl="3" indent="-423323">
              <a:spcBef>
                <a:spcPts val="2133"/>
              </a:spcBef>
              <a:spcAft>
                <a:spcPts val="0"/>
              </a:spcAft>
              <a:buClr>
                <a:schemeClr val="lt1"/>
              </a:buClr>
              <a:buSzPts val="1400"/>
              <a:buChar char="●"/>
              <a:defRPr>
                <a:solidFill>
                  <a:schemeClr val="lt1"/>
                </a:solidFill>
              </a:defRPr>
            </a:lvl4pPr>
            <a:lvl5pPr marL="3047924" lvl="4" indent="-423323">
              <a:spcBef>
                <a:spcPts val="2133"/>
              </a:spcBef>
              <a:spcAft>
                <a:spcPts val="0"/>
              </a:spcAft>
              <a:buClr>
                <a:schemeClr val="lt1"/>
              </a:buClr>
              <a:buSzPts val="1400"/>
              <a:buChar char="○"/>
              <a:defRPr>
                <a:solidFill>
                  <a:schemeClr val="lt1"/>
                </a:solidFill>
              </a:defRPr>
            </a:lvl5pPr>
            <a:lvl6pPr marL="3657509" lvl="5" indent="-423323">
              <a:spcBef>
                <a:spcPts val="2133"/>
              </a:spcBef>
              <a:spcAft>
                <a:spcPts val="0"/>
              </a:spcAft>
              <a:buClr>
                <a:schemeClr val="lt1"/>
              </a:buClr>
              <a:buSzPts val="1400"/>
              <a:buChar char="■"/>
              <a:defRPr>
                <a:solidFill>
                  <a:schemeClr val="lt1"/>
                </a:solidFill>
              </a:defRPr>
            </a:lvl6pPr>
            <a:lvl7pPr marL="4267093" lvl="6" indent="-423323">
              <a:spcBef>
                <a:spcPts val="2133"/>
              </a:spcBef>
              <a:spcAft>
                <a:spcPts val="0"/>
              </a:spcAft>
              <a:buClr>
                <a:schemeClr val="lt1"/>
              </a:buClr>
              <a:buSzPts val="1400"/>
              <a:buChar char="●"/>
              <a:defRPr>
                <a:solidFill>
                  <a:schemeClr val="lt1"/>
                </a:solidFill>
              </a:defRPr>
            </a:lvl7pPr>
            <a:lvl8pPr marL="4876678" lvl="7" indent="-423323">
              <a:spcBef>
                <a:spcPts val="2133"/>
              </a:spcBef>
              <a:spcAft>
                <a:spcPts val="0"/>
              </a:spcAft>
              <a:buClr>
                <a:schemeClr val="lt1"/>
              </a:buClr>
              <a:buSzPts val="1400"/>
              <a:buChar char="○"/>
              <a:defRPr>
                <a:solidFill>
                  <a:schemeClr val="lt1"/>
                </a:solidFill>
              </a:defRPr>
            </a:lvl8pPr>
            <a:lvl9pPr marL="5486263" lvl="8" indent="-423323">
              <a:spcBef>
                <a:spcPts val="2133"/>
              </a:spcBef>
              <a:spcAft>
                <a:spcPts val="2133"/>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415600" y="5640967"/>
            <a:ext cx="7998400" cy="798400"/>
          </a:xfrm>
          <a:prstGeom prst="rect">
            <a:avLst/>
          </a:prstGeom>
        </p:spPr>
        <p:txBody>
          <a:bodyPr spcFirstLastPara="1" wrap="square" lIns="91425" tIns="91425" rIns="91425" bIns="91425" anchor="ctr" anchorCtr="0"/>
          <a:lstStyle>
            <a:lvl1pPr marL="609585" lvl="0" indent="-304792">
              <a:lnSpc>
                <a:spcPct val="100000"/>
              </a:lnSpc>
              <a:spcBef>
                <a:spcPts val="0"/>
              </a:spcBef>
              <a:spcAft>
                <a:spcPts val="0"/>
              </a:spcAft>
              <a:buSzPts val="2400"/>
              <a:buFont typeface="PT Sans Narrow"/>
              <a:buNone/>
              <a:defRPr sz="32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100" y="6727600"/>
            <a:ext cx="12192000" cy="13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89"/>
          </a:p>
        </p:txBody>
      </p:sp>
      <p:sp>
        <p:nvSpPr>
          <p:cNvPr id="57" name="Google Shape;57;p11"/>
          <p:cNvSpPr txBox="1">
            <a:spLocks noGrp="1"/>
          </p:cNvSpPr>
          <p:nvPr>
            <p:ph type="title" hasCustomPrompt="1"/>
          </p:nvPr>
        </p:nvSpPr>
        <p:spPr>
          <a:xfrm>
            <a:off x="415600" y="1739800"/>
            <a:ext cx="11360800" cy="2051200"/>
          </a:xfrm>
          <a:prstGeom prst="rect">
            <a:avLst/>
          </a:prstGeom>
        </p:spPr>
        <p:txBody>
          <a:bodyPr spcFirstLastPara="1" wrap="square" lIns="91425" tIns="91425" rIns="91425" bIns="91425" anchor="ctr" anchorCtr="0"/>
          <a:lstStyle>
            <a:lvl1pPr lvl="0" algn="ctr">
              <a:spcBef>
                <a:spcPts val="0"/>
              </a:spcBef>
              <a:spcAft>
                <a:spcPts val="0"/>
              </a:spcAft>
              <a:buClr>
                <a:schemeClr val="accent3"/>
              </a:buClr>
              <a:buSzPts val="13000"/>
              <a:buNone/>
              <a:defRPr sz="17333">
                <a:solidFill>
                  <a:schemeClr val="accent3"/>
                </a:solidFill>
              </a:defRPr>
            </a:lvl1pPr>
            <a:lvl2pPr lvl="1" algn="ctr">
              <a:spcBef>
                <a:spcPts val="0"/>
              </a:spcBef>
              <a:spcAft>
                <a:spcPts val="0"/>
              </a:spcAft>
              <a:buClr>
                <a:schemeClr val="accent3"/>
              </a:buClr>
              <a:buSzPts val="13000"/>
              <a:buNone/>
              <a:defRPr sz="17333">
                <a:solidFill>
                  <a:schemeClr val="accent3"/>
                </a:solidFill>
              </a:defRPr>
            </a:lvl2pPr>
            <a:lvl3pPr lvl="2" algn="ctr">
              <a:spcBef>
                <a:spcPts val="0"/>
              </a:spcBef>
              <a:spcAft>
                <a:spcPts val="0"/>
              </a:spcAft>
              <a:buClr>
                <a:schemeClr val="accent3"/>
              </a:buClr>
              <a:buSzPts val="13000"/>
              <a:buNone/>
              <a:defRPr sz="17333">
                <a:solidFill>
                  <a:schemeClr val="accent3"/>
                </a:solidFill>
              </a:defRPr>
            </a:lvl3pPr>
            <a:lvl4pPr lvl="3" algn="ctr">
              <a:spcBef>
                <a:spcPts val="0"/>
              </a:spcBef>
              <a:spcAft>
                <a:spcPts val="0"/>
              </a:spcAft>
              <a:buClr>
                <a:schemeClr val="accent3"/>
              </a:buClr>
              <a:buSzPts val="13000"/>
              <a:buNone/>
              <a:defRPr sz="17333">
                <a:solidFill>
                  <a:schemeClr val="accent3"/>
                </a:solidFill>
              </a:defRPr>
            </a:lvl4pPr>
            <a:lvl5pPr lvl="4" algn="ctr">
              <a:spcBef>
                <a:spcPts val="0"/>
              </a:spcBef>
              <a:spcAft>
                <a:spcPts val="0"/>
              </a:spcAft>
              <a:buClr>
                <a:schemeClr val="accent3"/>
              </a:buClr>
              <a:buSzPts val="13000"/>
              <a:buNone/>
              <a:defRPr sz="17333">
                <a:solidFill>
                  <a:schemeClr val="accent3"/>
                </a:solidFill>
              </a:defRPr>
            </a:lvl5pPr>
            <a:lvl6pPr lvl="5" algn="ctr">
              <a:spcBef>
                <a:spcPts val="0"/>
              </a:spcBef>
              <a:spcAft>
                <a:spcPts val="0"/>
              </a:spcAft>
              <a:buClr>
                <a:schemeClr val="accent3"/>
              </a:buClr>
              <a:buSzPts val="13000"/>
              <a:buNone/>
              <a:defRPr sz="17333">
                <a:solidFill>
                  <a:schemeClr val="accent3"/>
                </a:solidFill>
              </a:defRPr>
            </a:lvl6pPr>
            <a:lvl7pPr lvl="6" algn="ctr">
              <a:spcBef>
                <a:spcPts val="0"/>
              </a:spcBef>
              <a:spcAft>
                <a:spcPts val="0"/>
              </a:spcAft>
              <a:buClr>
                <a:schemeClr val="accent3"/>
              </a:buClr>
              <a:buSzPts val="13000"/>
              <a:buNone/>
              <a:defRPr sz="17333">
                <a:solidFill>
                  <a:schemeClr val="accent3"/>
                </a:solidFill>
              </a:defRPr>
            </a:lvl7pPr>
            <a:lvl8pPr lvl="7" algn="ctr">
              <a:spcBef>
                <a:spcPts val="0"/>
              </a:spcBef>
              <a:spcAft>
                <a:spcPts val="0"/>
              </a:spcAft>
              <a:buClr>
                <a:schemeClr val="accent3"/>
              </a:buClr>
              <a:buSzPts val="13000"/>
              <a:buNone/>
              <a:defRPr sz="17333">
                <a:solidFill>
                  <a:schemeClr val="accent3"/>
                </a:solidFill>
              </a:defRPr>
            </a:lvl8pPr>
            <a:lvl9pPr lvl="8" algn="ctr">
              <a:spcBef>
                <a:spcPts val="0"/>
              </a:spcBef>
              <a:spcAft>
                <a:spcPts val="0"/>
              </a:spcAft>
              <a:buClr>
                <a:schemeClr val="accent3"/>
              </a:buClr>
              <a:buSzPts val="13000"/>
              <a:buNone/>
              <a:defRPr sz="17333">
                <a:solidFill>
                  <a:schemeClr val="accent3"/>
                </a:solidFill>
              </a:defRPr>
            </a:lvl9pPr>
          </a:lstStyle>
          <a:p>
            <a:r>
              <a:t>xx%</a:t>
            </a:r>
          </a:p>
        </p:txBody>
      </p:sp>
      <p:sp>
        <p:nvSpPr>
          <p:cNvPr id="58" name="Google Shape;58;p11"/>
          <p:cNvSpPr txBox="1">
            <a:spLocks noGrp="1"/>
          </p:cNvSpPr>
          <p:nvPr>
            <p:ph type="body" idx="1"/>
          </p:nvPr>
        </p:nvSpPr>
        <p:spPr>
          <a:xfrm>
            <a:off x="415600" y="3994200"/>
            <a:ext cx="11360800" cy="1428800"/>
          </a:xfrm>
          <a:prstGeom prst="rect">
            <a:avLst/>
          </a:prstGeom>
        </p:spPr>
        <p:txBody>
          <a:bodyPr spcFirstLastPara="1" wrap="square" lIns="91425" tIns="91425" rIns="91425" bIns="91425" anchor="t" anchorCtr="0"/>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59" name="Google Shape;59;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60"/>
        <p:cNvGrpSpPr/>
        <p:nvPr/>
      </p:nvGrpSpPr>
      <p:grpSpPr>
        <a:xfrm>
          <a:off x="0" y="0"/>
          <a:ext cx="0" cy="0"/>
          <a:chOff x="0" y="0"/>
          <a:chExt cx="0" cy="0"/>
        </a:xfrm>
      </p:grpSpPr>
      <p:sp>
        <p:nvSpPr>
          <p:cNvPr id="3" name="Rectangle 2">
            <a:extLst>
              <a:ext uri="{FF2B5EF4-FFF2-40B4-BE49-F238E27FC236}">
                <a16:creationId xmlns:a16="http://schemas.microsoft.com/office/drawing/2014/main" id="{94D90DD0-062D-4D33-A9B7-4EFBB09C55C5}"/>
              </a:ext>
            </a:extLst>
          </p:cNvPr>
          <p:cNvSpPr/>
          <p:nvPr userDrawn="1"/>
        </p:nvSpPr>
        <p:spPr>
          <a:xfrm>
            <a:off x="0" y="1588"/>
            <a:ext cx="12192000" cy="684212"/>
          </a:xfrm>
          <a:prstGeom prst="rect">
            <a:avLst/>
          </a:prstGeom>
          <a:solidFill>
            <a:srgbClr val="50903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p>
        </p:txBody>
      </p:sp>
      <p:pic>
        <p:nvPicPr>
          <p:cNvPr id="4" name="Picture 7">
            <a:extLst>
              <a:ext uri="{FF2B5EF4-FFF2-40B4-BE49-F238E27FC236}">
                <a16:creationId xmlns:a16="http://schemas.microsoft.com/office/drawing/2014/main" id="{FE96C693-AA4B-4C13-A9F4-F86DEF46C1C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 y="57150"/>
            <a:ext cx="5524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38BE53E9-B346-4AFB-AA87-C397901F0D33}"/>
              </a:ext>
            </a:extLst>
          </p:cNvPr>
          <p:cNvCxnSpPr/>
          <p:nvPr userDrawn="1"/>
        </p:nvCxnSpPr>
        <p:spPr>
          <a:xfrm>
            <a:off x="762000" y="152400"/>
            <a:ext cx="0" cy="381000"/>
          </a:xfrm>
          <a:prstGeom prst="line">
            <a:avLst/>
          </a:prstGeom>
          <a:ln>
            <a:solidFill>
              <a:srgbClr val="F2F2F2">
                <a:alpha val="49020"/>
              </a:srgb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6FE629B4-6985-4897-88CF-1958DBCF3AE2}"/>
              </a:ext>
            </a:extLst>
          </p:cNvPr>
          <p:cNvSpPr/>
          <p:nvPr userDrawn="1"/>
        </p:nvSpPr>
        <p:spPr>
          <a:xfrm>
            <a:off x="0" y="6456363"/>
            <a:ext cx="12192000" cy="401637"/>
          </a:xfrm>
          <a:prstGeom prst="rect">
            <a:avLst/>
          </a:prstGeom>
          <a:solidFill>
            <a:srgbClr val="50903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10">
            <a:extLst>
              <a:ext uri="{FF2B5EF4-FFF2-40B4-BE49-F238E27FC236}">
                <a16:creationId xmlns:a16="http://schemas.microsoft.com/office/drawing/2014/main" id="{FA03CD64-6A61-4D68-BCCA-BC859DC70604}"/>
              </a:ext>
            </a:extLst>
          </p:cNvPr>
          <p:cNvSpPr txBox="1">
            <a:spLocks noChangeArrowheads="1"/>
          </p:cNvSpPr>
          <p:nvPr userDrawn="1"/>
        </p:nvSpPr>
        <p:spPr bwMode="auto">
          <a:xfrm>
            <a:off x="9444038" y="6503988"/>
            <a:ext cx="2681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Financial Reporting Review Board</a:t>
            </a:r>
          </a:p>
        </p:txBody>
      </p:sp>
      <p:sp>
        <p:nvSpPr>
          <p:cNvPr id="8" name="Title Placeholder 1">
            <a:extLst>
              <a:ext uri="{FF2B5EF4-FFF2-40B4-BE49-F238E27FC236}">
                <a16:creationId xmlns:a16="http://schemas.microsoft.com/office/drawing/2014/main" id="{F1968A81-EF47-484D-B0E1-C6EC26E0F612}"/>
              </a:ext>
            </a:extLst>
          </p:cNvPr>
          <p:cNvSpPr>
            <a:spLocks noGrp="1"/>
          </p:cNvSpPr>
          <p:nvPr>
            <p:ph type="title"/>
          </p:nvPr>
        </p:nvSpPr>
        <p:spPr bwMode="auto">
          <a:xfrm>
            <a:off x="842963" y="78017"/>
            <a:ext cx="8967787" cy="531353"/>
          </a:xfrm>
          <a:prstGeom prst="rect">
            <a:avLst/>
          </a:prstGeom>
          <a:noFill/>
          <a:ln>
            <a:noFill/>
          </a:ln>
        </p:spPr>
        <p:txBody>
          <a:bodyPr lIns="68580" tIns="34290" rIns="68580" bIns="34290" anchor="ctr">
            <a:normAutofit/>
          </a:bodyPr>
          <a:lstStyle>
            <a:lvl1pPr>
              <a:defRPr sz="2000" b="1">
                <a:solidFill>
                  <a:schemeClr val="bg1"/>
                </a:solidFill>
                <a:latin typeface="Calibri" panose="020F0502020204030204" pitchFamily="34" charset="0"/>
                <a:cs typeface="Calibri" panose="020F0502020204030204" pitchFamily="34" charset="0"/>
              </a:defRPr>
            </a:lvl1pPr>
          </a:lstStyle>
          <a:p>
            <a:pPr lvl="0"/>
            <a:r>
              <a:rPr lang="en-US" altLang="en-US" dirty="0"/>
              <a:t>Click to edit Master title style</a:t>
            </a:r>
          </a:p>
        </p:txBody>
      </p:sp>
      <p:sp>
        <p:nvSpPr>
          <p:cNvPr id="9" name="Content Placeholder 2">
            <a:extLst>
              <a:ext uri="{FF2B5EF4-FFF2-40B4-BE49-F238E27FC236}">
                <a16:creationId xmlns:a16="http://schemas.microsoft.com/office/drawing/2014/main" id="{6578541F-CFDA-42B5-B614-32BCABAC7861}"/>
              </a:ext>
            </a:extLst>
          </p:cNvPr>
          <p:cNvSpPr>
            <a:spLocks noGrp="1"/>
          </p:cNvSpPr>
          <p:nvPr>
            <p:ph idx="1"/>
          </p:nvPr>
        </p:nvSpPr>
        <p:spPr>
          <a:xfrm>
            <a:off x="355600" y="1003299"/>
            <a:ext cx="11434496" cy="5162831"/>
          </a:xfrm>
        </p:spPr>
        <p:txBody>
          <a:bodyPr tIns="0">
            <a:normAutofit/>
          </a:bodyPr>
          <a:lstStyle>
            <a:lvl1pPr marL="274320" indent="-274320">
              <a:lnSpc>
                <a:spcPct val="100000"/>
              </a:lnSpc>
              <a:spcBef>
                <a:spcPts val="1200"/>
              </a:spcBef>
              <a:spcAft>
                <a:spcPts val="0"/>
              </a:spcAft>
              <a:buClr>
                <a:srgbClr val="00CC99"/>
              </a:buClr>
              <a:buSzPct val="100000"/>
              <a:buFont typeface="Calibri" pitchFamily="34" charset="0"/>
              <a:buChar char="●"/>
              <a:defRPr sz="1800">
                <a:latin typeface="Calibri" panose="020F0502020204030204" pitchFamily="34" charset="0"/>
                <a:cs typeface="Calibri" panose="020F0502020204030204" pitchFamily="34" charset="0"/>
              </a:defRPr>
            </a:lvl1pPr>
          </a:lstStyle>
          <a:p>
            <a:pPr lvl="0"/>
            <a:r>
              <a:rPr lang="en-US" dirty="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userDrawn="1">
  <p:cSld name="Section header">
    <p:spTree>
      <p:nvGrpSpPr>
        <p:cNvPr id="1" name="Shape 21"/>
        <p:cNvGrpSpPr/>
        <p:nvPr/>
      </p:nvGrpSpPr>
      <p:grpSpPr>
        <a:xfrm>
          <a:off x="0" y="0"/>
          <a:ext cx="0" cy="0"/>
          <a:chOff x="0" y="0"/>
          <a:chExt cx="0" cy="0"/>
        </a:xfrm>
      </p:grpSpPr>
      <p:sp>
        <p:nvSpPr>
          <p:cNvPr id="5" name="Rectangle 4">
            <a:extLst>
              <a:ext uri="{FF2B5EF4-FFF2-40B4-BE49-F238E27FC236}">
                <a16:creationId xmlns:a16="http://schemas.microsoft.com/office/drawing/2014/main" id="{F9A58DD4-7048-45E6-8906-80B6FFC8E315}"/>
              </a:ext>
            </a:extLst>
          </p:cNvPr>
          <p:cNvSpPr/>
          <p:nvPr userDrawn="1"/>
        </p:nvSpPr>
        <p:spPr>
          <a:xfrm>
            <a:off x="0" y="1588"/>
            <a:ext cx="12192000" cy="684212"/>
          </a:xfrm>
          <a:prstGeom prst="rect">
            <a:avLst/>
          </a:prstGeom>
          <a:solidFill>
            <a:srgbClr val="50903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7">
            <a:extLst>
              <a:ext uri="{FF2B5EF4-FFF2-40B4-BE49-F238E27FC236}">
                <a16:creationId xmlns:a16="http://schemas.microsoft.com/office/drawing/2014/main" id="{9D398231-C139-4C19-9653-A24DF294A64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 y="57150"/>
            <a:ext cx="5524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7F46145C-8DE2-41C0-8146-A680482B1C76}"/>
              </a:ext>
            </a:extLst>
          </p:cNvPr>
          <p:cNvCxnSpPr/>
          <p:nvPr userDrawn="1"/>
        </p:nvCxnSpPr>
        <p:spPr>
          <a:xfrm>
            <a:off x="762000" y="152400"/>
            <a:ext cx="0" cy="381000"/>
          </a:xfrm>
          <a:prstGeom prst="line">
            <a:avLst/>
          </a:prstGeom>
          <a:ln>
            <a:solidFill>
              <a:srgbClr val="F2F2F2">
                <a:alpha val="49020"/>
              </a:srgb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5BF23AB-6B13-47C5-9686-A795D7C0DAEC}"/>
              </a:ext>
            </a:extLst>
          </p:cNvPr>
          <p:cNvSpPr/>
          <p:nvPr userDrawn="1"/>
        </p:nvSpPr>
        <p:spPr>
          <a:xfrm>
            <a:off x="0" y="6456363"/>
            <a:ext cx="12192000" cy="401637"/>
          </a:xfrm>
          <a:prstGeom prst="rect">
            <a:avLst/>
          </a:prstGeom>
          <a:solidFill>
            <a:srgbClr val="50903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extBox 10">
            <a:extLst>
              <a:ext uri="{FF2B5EF4-FFF2-40B4-BE49-F238E27FC236}">
                <a16:creationId xmlns:a16="http://schemas.microsoft.com/office/drawing/2014/main" id="{EDCAADA2-F1EB-4EC2-BAED-AE4C30E377E9}"/>
              </a:ext>
            </a:extLst>
          </p:cNvPr>
          <p:cNvSpPr txBox="1">
            <a:spLocks noChangeArrowheads="1"/>
          </p:cNvSpPr>
          <p:nvPr userDrawn="1"/>
        </p:nvSpPr>
        <p:spPr bwMode="auto">
          <a:xfrm>
            <a:off x="9444038" y="6503988"/>
            <a:ext cx="2681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b="1">
                <a:solidFill>
                  <a:schemeClr val="bg1"/>
                </a:solidFill>
                <a:latin typeface="Calibri" panose="020F0502020204030204" pitchFamily="34" charset="0"/>
                <a:ea typeface="Calibri" panose="020F0502020204030204" pitchFamily="34" charset="0"/>
                <a:cs typeface="Calibri" panose="020F0502020204030204" pitchFamily="34" charset="0"/>
              </a:rPr>
              <a:t>Financial Reporting Review Board</a:t>
            </a:r>
          </a:p>
        </p:txBody>
      </p:sp>
      <p:sp>
        <p:nvSpPr>
          <p:cNvPr id="10" name="Title Placeholder 1">
            <a:extLst>
              <a:ext uri="{FF2B5EF4-FFF2-40B4-BE49-F238E27FC236}">
                <a16:creationId xmlns:a16="http://schemas.microsoft.com/office/drawing/2014/main" id="{5BBB41DA-53B8-4699-BBFC-2EEB38A82F6A}"/>
              </a:ext>
            </a:extLst>
          </p:cNvPr>
          <p:cNvSpPr>
            <a:spLocks noGrp="1"/>
          </p:cNvSpPr>
          <p:nvPr>
            <p:ph type="title"/>
          </p:nvPr>
        </p:nvSpPr>
        <p:spPr bwMode="auto">
          <a:xfrm>
            <a:off x="842963" y="78017"/>
            <a:ext cx="8967787" cy="531353"/>
          </a:xfrm>
          <a:prstGeom prst="rect">
            <a:avLst/>
          </a:prstGeom>
          <a:noFill/>
          <a:ln>
            <a:noFill/>
          </a:ln>
        </p:spPr>
        <p:txBody>
          <a:bodyPr lIns="68580" tIns="34290" rIns="68580" bIns="34290" anchor="ctr">
            <a:normAutofit/>
          </a:bodyPr>
          <a:lstStyle>
            <a:lvl1pPr>
              <a:defRPr sz="2000" b="1">
                <a:solidFill>
                  <a:schemeClr val="bg1"/>
                </a:solidFill>
                <a:latin typeface="Calibri" panose="020F0502020204030204" pitchFamily="34" charset="0"/>
                <a:cs typeface="Calibri" panose="020F0502020204030204" pitchFamily="34" charset="0"/>
              </a:defRPr>
            </a:lvl1pPr>
          </a:lstStyle>
          <a:p>
            <a:pPr lvl="0"/>
            <a:r>
              <a:rPr lang="en-US" altLang="en-US" dirty="0"/>
              <a:t>Click to edit Master title style</a:t>
            </a:r>
          </a:p>
        </p:txBody>
      </p:sp>
      <p:sp>
        <p:nvSpPr>
          <p:cNvPr id="11" name="Content Placeholder 2">
            <a:extLst>
              <a:ext uri="{FF2B5EF4-FFF2-40B4-BE49-F238E27FC236}">
                <a16:creationId xmlns:a16="http://schemas.microsoft.com/office/drawing/2014/main" id="{0E8BA04E-2B5E-4F02-8F76-92F0AF80DA26}"/>
              </a:ext>
            </a:extLst>
          </p:cNvPr>
          <p:cNvSpPr>
            <a:spLocks noGrp="1"/>
          </p:cNvSpPr>
          <p:nvPr>
            <p:ph idx="1"/>
          </p:nvPr>
        </p:nvSpPr>
        <p:spPr>
          <a:xfrm>
            <a:off x="355600" y="1003299"/>
            <a:ext cx="11434496" cy="5162831"/>
          </a:xfrm>
        </p:spPr>
        <p:txBody>
          <a:bodyPr tIns="0">
            <a:normAutofit/>
          </a:bodyPr>
          <a:lstStyle>
            <a:lvl1pPr marL="0" indent="0">
              <a:lnSpc>
                <a:spcPct val="100000"/>
              </a:lnSpc>
              <a:spcBef>
                <a:spcPts val="1200"/>
              </a:spcBef>
              <a:spcAft>
                <a:spcPts val="0"/>
              </a:spcAft>
              <a:buNone/>
              <a:defRPr sz="1800">
                <a:latin typeface="Calibri" panose="020F0502020204030204" pitchFamily="34" charset="0"/>
                <a:cs typeface="Calibri" panose="020F0502020204030204" pitchFamily="34" charset="0"/>
              </a:defRPr>
            </a:lvl1pPr>
          </a:lstStyle>
          <a:p>
            <a:pPr lvl="0"/>
            <a:r>
              <a:rPr lang="en-US" dirty="0"/>
              <a:t>Click to edit Master text styles</a:t>
            </a:r>
          </a:p>
        </p:txBody>
      </p:sp>
    </p:spTree>
    <p:extLst>
      <p:ext uri="{BB962C8B-B14F-4D97-AF65-F5344CB8AC3E}">
        <p14:creationId xmlns:p14="http://schemas.microsoft.com/office/powerpoint/2010/main" val="269640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9432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415600" y="1688433"/>
            <a:ext cx="11360800" cy="44036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3" r:id="rId3"/>
    <p:sldLayoutId id="2147483654" r:id="rId4"/>
    <p:sldLayoutId id="2147483655" r:id="rId5"/>
    <p:sldLayoutId id="2147483656" r:id="rId6"/>
    <p:sldLayoutId id="2147483657" r:id="rId7"/>
    <p:sldLayoutId id="2147483658" r:id="rId8"/>
    <p:sldLayoutId id="2147483661"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twitter.com/frrbica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 name="Google Shape;66;p13">
            <a:extLst>
              <a:ext uri="{FF2B5EF4-FFF2-40B4-BE49-F238E27FC236}">
                <a16:creationId xmlns:a16="http://schemas.microsoft.com/office/drawing/2014/main" id="{F608ACA1-7528-485F-A270-F170BB6FAF63}"/>
              </a:ext>
            </a:extLst>
          </p:cNvPr>
          <p:cNvSpPr txBox="1">
            <a:spLocks/>
          </p:cNvSpPr>
          <p:nvPr/>
        </p:nvSpPr>
        <p:spPr>
          <a:xfrm>
            <a:off x="857038" y="280555"/>
            <a:ext cx="10666479" cy="3387436"/>
          </a:xfrm>
          <a:prstGeom prst="rect">
            <a:avLst/>
          </a:prstGeom>
        </p:spPr>
        <p:txBody>
          <a:bodyPr spcFirstLastPara="1" vert="horz" wrap="square" lIns="121900" tIns="121900" rIns="121900" bIns="121900" rtlCol="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en-IN" sz="4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ea typeface="Palatino Linotype"/>
              <a:cs typeface="Calibri" panose="020F0502020204030204" pitchFamily="34" charset="0"/>
              <a:sym typeface="Palatino Linotype"/>
            </a:endParaRPr>
          </a:p>
          <a:p>
            <a:pPr algn="ctr"/>
            <a:endParaRPr lang="en-IN" sz="4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ea typeface="Palatino Linotype"/>
              <a:cs typeface="Calibri" panose="020F0502020204030204" pitchFamily="34" charset="0"/>
              <a:sym typeface="Palatino Linotype"/>
            </a:endParaRPr>
          </a:p>
          <a:p>
            <a:pPr algn="ctr"/>
            <a:endParaRPr lang="en-IN" sz="4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ea typeface="Palatino Linotype"/>
              <a:cs typeface="Calibri" panose="020F0502020204030204" pitchFamily="34" charset="0"/>
              <a:sym typeface="Palatino Linotype"/>
            </a:endParaRPr>
          </a:p>
          <a:p>
            <a:pPr algn="ctr"/>
            <a:r>
              <a:rPr lang="en-IN" sz="4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ea typeface="Palatino Linotype"/>
                <a:cs typeface="Calibri" panose="020F0502020204030204" pitchFamily="34" charset="0"/>
                <a:sym typeface="Palatino Linotype"/>
              </a:rPr>
              <a:t>Common Non-Compliances on </a:t>
            </a:r>
          </a:p>
          <a:p>
            <a:pPr algn="ctr"/>
            <a:r>
              <a:rPr lang="en-IN" sz="4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ea typeface="Palatino Linotype"/>
                <a:cs typeface="Calibri" panose="020F0502020204030204" pitchFamily="34" charset="0"/>
                <a:sym typeface="Palatino Linotype"/>
              </a:rPr>
              <a:t>Accounting Standards (AS) in the General Purpose Financial Statements as observed by</a:t>
            </a:r>
          </a:p>
          <a:p>
            <a:pPr algn="ctr">
              <a:spcBef>
                <a:spcPts val="0"/>
              </a:spcBef>
              <a:buClrTx/>
            </a:pPr>
            <a:r>
              <a:rPr lang="en-IN" sz="4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sym typeface="Palatino Linotype"/>
              </a:rPr>
              <a:t>Financial Reporting Review Board (FRRB)</a:t>
            </a:r>
          </a:p>
        </p:txBody>
      </p:sp>
      <p:pic>
        <p:nvPicPr>
          <p:cNvPr id="7" name="Picture 6">
            <a:extLst>
              <a:ext uri="{FF2B5EF4-FFF2-40B4-BE49-F238E27FC236}">
                <a16:creationId xmlns:a16="http://schemas.microsoft.com/office/drawing/2014/main" id="{14B71E22-6AAE-4950-89E5-6C34056402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8703" y="3641127"/>
            <a:ext cx="1783147" cy="1790968"/>
          </a:xfrm>
          <a:prstGeom prst="rect">
            <a:avLst/>
          </a:prstGeom>
          <a:noFill/>
          <a:ln>
            <a:noFill/>
          </a:ln>
        </p:spPr>
      </p:pic>
      <p:sp>
        <p:nvSpPr>
          <p:cNvPr id="8" name="Google Shape;67;p13">
            <a:extLst>
              <a:ext uri="{FF2B5EF4-FFF2-40B4-BE49-F238E27FC236}">
                <a16:creationId xmlns:a16="http://schemas.microsoft.com/office/drawing/2014/main" id="{B584444B-740C-4496-AFEA-B630160964CF}"/>
              </a:ext>
            </a:extLst>
          </p:cNvPr>
          <p:cNvSpPr txBox="1">
            <a:spLocks/>
          </p:cNvSpPr>
          <p:nvPr/>
        </p:nvSpPr>
        <p:spPr>
          <a:xfrm>
            <a:off x="2895600" y="5698672"/>
            <a:ext cx="6400800" cy="719667"/>
          </a:xfrm>
          <a:prstGeom prst="rect">
            <a:avLst/>
          </a:prstGeom>
        </p:spPr>
        <p:txBody>
          <a:bodyPr spcFirstLastPara="1" vert="horz" wrap="square" lIns="121900" tIns="121900" rIns="121900" bIns="121900"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buClrTx/>
            </a:pPr>
            <a:r>
              <a:rPr lang="en-IN" dirty="0">
                <a:solidFill>
                  <a:schemeClr val="bg1"/>
                </a:solidFill>
                <a:effectLst>
                  <a:outerShdw blurRad="38100" dist="38100" dir="2700000" algn="tl">
                    <a:srgbClr val="000000">
                      <a:alpha val="43137"/>
                    </a:srgbClr>
                  </a:outerShdw>
                </a:effectLst>
                <a:latin typeface="Times New Roman" panose="02020603050405020304" pitchFamily="18" charset="0"/>
                <a:ea typeface="Palatino Linotype"/>
                <a:cs typeface="Times New Roman" panose="02020603050405020304" pitchFamily="18" charset="0"/>
                <a:sym typeface="Palatino Linotype"/>
              </a:rPr>
              <a:t> </a:t>
            </a:r>
          </a:p>
        </p:txBody>
      </p:sp>
      <p:sp>
        <p:nvSpPr>
          <p:cNvPr id="3" name="TextBox 2">
            <a:extLst>
              <a:ext uri="{FF2B5EF4-FFF2-40B4-BE49-F238E27FC236}">
                <a16:creationId xmlns:a16="http://schemas.microsoft.com/office/drawing/2014/main" id="{4F7CB248-1A4D-3C30-6CD6-16C75D74664F}"/>
              </a:ext>
            </a:extLst>
          </p:cNvPr>
          <p:cNvSpPr txBox="1"/>
          <p:nvPr/>
        </p:nvSpPr>
        <p:spPr>
          <a:xfrm>
            <a:off x="2868767" y="5811890"/>
            <a:ext cx="6700234" cy="470000"/>
          </a:xfrm>
          <a:prstGeom prst="rect">
            <a:avLst/>
          </a:prstGeom>
          <a:noFill/>
        </p:spPr>
        <p:txBody>
          <a:bodyPr wrap="square">
            <a:spAutoFit/>
          </a:bodyPr>
          <a:lstStyle/>
          <a:p>
            <a:pPr indent="457200">
              <a:lnSpc>
                <a:spcPct val="107000"/>
              </a:lnSpc>
              <a:spcAft>
                <a:spcPts val="800"/>
              </a:spcAft>
            </a:pPr>
            <a:r>
              <a:rPr lang="en-IN" sz="2400" dirty="0">
                <a:solidFill>
                  <a:schemeClr val="accent5">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The Institute of Chartered Accountants of India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4A948-3450-4B79-A817-1CA531809E3C}"/>
              </a:ext>
            </a:extLst>
          </p:cNvPr>
          <p:cNvSpPr>
            <a:spLocks noGrp="1"/>
          </p:cNvSpPr>
          <p:nvPr>
            <p:ph type="title"/>
          </p:nvPr>
        </p:nvSpPr>
        <p:spPr/>
        <p:txBody>
          <a:bodyPr/>
          <a:lstStyle/>
          <a:p>
            <a:r>
              <a:rPr lang="en-IN" dirty="0"/>
              <a:t>AS 3 – Cash Flow Statements</a:t>
            </a:r>
          </a:p>
        </p:txBody>
      </p:sp>
      <p:sp>
        <p:nvSpPr>
          <p:cNvPr id="3" name="TextBox 2">
            <a:extLst>
              <a:ext uri="{FF2B5EF4-FFF2-40B4-BE49-F238E27FC236}">
                <a16:creationId xmlns:a16="http://schemas.microsoft.com/office/drawing/2014/main" id="{3F139D30-8269-4E70-85EA-604F5CC02ED1}"/>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0F3FC0F8-4A08-2E33-5F11-A5C02DD3ED93}"/>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The changes in outstanding balances of borrowings (including debt raised for Tier II Capital) were disclosed under ’Cash Flow from Operating Activities’.</a:t>
            </a:r>
            <a:endParaRPr lang="en-GB" b="1" i="1" u="sng" dirty="0">
              <a:solidFill>
                <a:schemeClr val="tx1"/>
              </a:solidFill>
              <a:ea typeface="Palatino Linotype"/>
              <a:sym typeface="Palatino Linotype"/>
            </a:endParaRPr>
          </a:p>
          <a:p>
            <a:r>
              <a:rPr lang="en-GB" b="1" i="1" u="sng" dirty="0">
                <a:solidFill>
                  <a:srgbClr val="509030"/>
                </a:solidFill>
                <a:sym typeface="Palatino Linotype" panose="02040502050505030304"/>
              </a:rPr>
              <a:t>Requirements:</a:t>
            </a:r>
            <a:r>
              <a:rPr lang="en-GB" b="1" i="1" u="sng" dirty="0">
                <a:solidFill>
                  <a:srgbClr val="509030"/>
                </a:solidFill>
                <a:ea typeface="Palatino Linotype"/>
                <a:sym typeface="Palatino Linotype"/>
              </a:rPr>
              <a:t> </a:t>
            </a:r>
          </a:p>
          <a:p>
            <a:r>
              <a:rPr lang="en-US" dirty="0">
                <a:solidFill>
                  <a:schemeClr val="tx1"/>
                </a:solidFill>
              </a:rPr>
              <a:t>Paragraph 17 of AS 3</a:t>
            </a:r>
            <a:endParaRPr lang="en-GB" b="1" i="1" u="sng" dirty="0">
              <a:solidFill>
                <a:schemeClr val="tx1"/>
              </a:solidFill>
              <a:sym typeface="Palatino Linotype"/>
            </a:endParaRPr>
          </a:p>
          <a:p>
            <a:pPr defTabSz="1219170">
              <a:defRPr/>
            </a:pPr>
            <a:r>
              <a:rPr lang="en-GB" b="1" i="1" u="sng" dirty="0">
                <a:solidFill>
                  <a:srgbClr val="509030"/>
                </a:solidFill>
                <a:sym typeface="Palatino Linotype"/>
              </a:rPr>
              <a:t>Observation:</a:t>
            </a:r>
            <a:r>
              <a:rPr lang="en-GB" b="1" i="1" u="sng" dirty="0">
                <a:solidFill>
                  <a:schemeClr val="accent1">
                    <a:lumMod val="75000"/>
                  </a:schemeClr>
                </a:solidFill>
                <a:sym typeface="Palatino Linotype"/>
              </a:rPr>
              <a:t> </a:t>
            </a:r>
          </a:p>
          <a:p>
            <a:pPr algn="just" defTabSz="1219170">
              <a:defRPr/>
            </a:pPr>
            <a:r>
              <a:rPr lang="en-US" dirty="0">
                <a:solidFill>
                  <a:schemeClr val="tx1"/>
                </a:solidFill>
              </a:rPr>
              <a:t>The cash flow on account of borrowings in case of all enterprises, whether financial or non-financial enterprises, should be presented as ‘Cash Flow from Financing Activities’, as the definition of ‘Financing Activities’ in AS 3 does not make any distinction between financial and non-financial enterprises.</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AC91D-1E9B-40FF-ACCB-133A65DCAEF9}"/>
              </a:ext>
            </a:extLst>
          </p:cNvPr>
          <p:cNvSpPr>
            <a:spLocks noGrp="1"/>
          </p:cNvSpPr>
          <p:nvPr>
            <p:ph type="title"/>
          </p:nvPr>
        </p:nvSpPr>
        <p:spPr/>
        <p:txBody>
          <a:bodyPr/>
          <a:lstStyle/>
          <a:p>
            <a:r>
              <a:rPr lang="en-IN" dirty="0"/>
              <a:t>AS 3 – Cash Flow Statements</a:t>
            </a:r>
          </a:p>
        </p:txBody>
      </p:sp>
      <p:sp>
        <p:nvSpPr>
          <p:cNvPr id="3" name="TextBox 2">
            <a:extLst>
              <a:ext uri="{FF2B5EF4-FFF2-40B4-BE49-F238E27FC236}">
                <a16:creationId xmlns:a16="http://schemas.microsoft.com/office/drawing/2014/main" id="{128CA051-A1FE-EB42-8523-5ECC6169ECC0}"/>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Content Placeholder 2">
            <a:extLst>
              <a:ext uri="{FF2B5EF4-FFF2-40B4-BE49-F238E27FC236}">
                <a16:creationId xmlns:a16="http://schemas.microsoft.com/office/drawing/2014/main" id="{921650B2-E585-DA8B-9A99-500AD2997E90}"/>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
                <a:srgbClr val="509030"/>
              </a:buClr>
            </a:pPr>
            <a:r>
              <a:rPr lang="en-IN" dirty="0">
                <a:solidFill>
                  <a:schemeClr val="tx1"/>
                </a:solidFill>
              </a:rPr>
              <a:t>The provision for doubtful debts, advances written off and unrealised foreign exchange gain has been reported in the Statement of Profit and Loss.</a:t>
            </a:r>
          </a:p>
          <a:p>
            <a:pPr algn="just">
              <a:buClr>
                <a:srgbClr val="00B0F0"/>
              </a:buClr>
            </a:pPr>
            <a:r>
              <a:rPr lang="en-GB" b="1" i="1" u="sng" dirty="0">
                <a:solidFill>
                  <a:srgbClr val="509030"/>
                </a:solidFill>
                <a:sym typeface="Palatino Linotype" panose="02040502050505030304"/>
              </a:rPr>
              <a:t>Requirements:</a:t>
            </a:r>
            <a:r>
              <a:rPr lang="en-US" dirty="0">
                <a:solidFill>
                  <a:srgbClr val="509030"/>
                </a:solidFill>
              </a:rPr>
              <a:t> </a:t>
            </a:r>
          </a:p>
          <a:p>
            <a:pPr algn="just">
              <a:buClr>
                <a:srgbClr val="00B0F0"/>
              </a:buClr>
            </a:pPr>
            <a:r>
              <a:rPr lang="en-US" dirty="0">
                <a:solidFill>
                  <a:schemeClr val="tx1"/>
                </a:solidFill>
              </a:rPr>
              <a:t>Paragraph 20 (b) of AS 3 </a:t>
            </a:r>
            <a:endParaRPr lang="en-GB" b="1" i="1" u="sng" dirty="0">
              <a:solidFill>
                <a:schemeClr val="tx1"/>
              </a:solidFill>
              <a:sym typeface="Palatino Linotype"/>
            </a:endParaRPr>
          </a:p>
          <a:p>
            <a:pPr algn="just">
              <a:buClr>
                <a:srgbClr val="00B0F0"/>
              </a:buClr>
            </a:pPr>
            <a:r>
              <a:rPr lang="en-GB" b="1" i="1" u="sng" dirty="0">
                <a:solidFill>
                  <a:srgbClr val="509030"/>
                </a:solidFill>
                <a:sym typeface="Palatino Linotype"/>
              </a:rPr>
              <a:t>Observation: </a:t>
            </a:r>
          </a:p>
          <a:p>
            <a:pPr algn="just">
              <a:buClr>
                <a:srgbClr val="00B0F0"/>
              </a:buClr>
            </a:pPr>
            <a:r>
              <a:rPr lang="en-US" dirty="0">
                <a:solidFill>
                  <a:schemeClr val="tx1"/>
                </a:solidFill>
              </a:rPr>
              <a:t>Although non-cash items such as provision for doubtful debts, advances written off and </a:t>
            </a:r>
            <a:r>
              <a:rPr lang="en-US" dirty="0" err="1">
                <a:solidFill>
                  <a:schemeClr val="tx1"/>
                </a:solidFill>
              </a:rPr>
              <a:t>unrealised</a:t>
            </a:r>
            <a:r>
              <a:rPr lang="en-US" dirty="0">
                <a:solidFill>
                  <a:schemeClr val="tx1"/>
                </a:solidFill>
              </a:rPr>
              <a:t> foreign exchange gain have been reported in the Statement of Profit and Loss, however, they have not been adjusted against ‘Net Profit before tax &amp; extraordinary items’ in the Cash Flow Statement while deriving the Cash Flow from Operating Activities.</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42E0AE4F-5B1B-4D8E-9F2A-5BE6A7D6B20C}"/>
              </a:ext>
            </a:extLst>
          </p:cNvPr>
          <p:cNvSpPr>
            <a:spLocks noGrp="1"/>
          </p:cNvSpPr>
          <p:nvPr>
            <p:ph type="title"/>
          </p:nvPr>
        </p:nvSpPr>
        <p:spPr/>
        <p:txBody>
          <a:bodyPr/>
          <a:lstStyle/>
          <a:p>
            <a:r>
              <a:rPr lang="en-IN" dirty="0"/>
              <a:t>AS 7 - Construction Contracts</a:t>
            </a:r>
          </a:p>
        </p:txBody>
      </p:sp>
      <p:sp>
        <p:nvSpPr>
          <p:cNvPr id="2" name="TextBox 1">
            <a:extLst>
              <a:ext uri="{FF2B5EF4-FFF2-40B4-BE49-F238E27FC236}">
                <a16:creationId xmlns:a16="http://schemas.microsoft.com/office/drawing/2014/main" id="{7113DD0E-726B-6B96-2B2E-E38430D311C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DAC3DE2B-03B1-509A-0C57-EB90326C6FA3}"/>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
                <a:schemeClr val="accent3"/>
              </a:buClr>
              <a:tabLst>
                <a:tab pos="0" algn="l"/>
              </a:tabLst>
              <a:defRPr/>
            </a:pPr>
            <a:r>
              <a:rPr lang="en-GB" dirty="0">
                <a:solidFill>
                  <a:srgbClr val="000000"/>
                </a:solidFill>
              </a:rPr>
              <a:t>The significant accounting policy relating to construction contracts states as below:</a:t>
            </a:r>
            <a:endParaRPr lang="en-US" dirty="0">
              <a:solidFill>
                <a:srgbClr val="000000"/>
              </a:solidFill>
            </a:endParaRPr>
          </a:p>
          <a:p>
            <a:pPr algn="just">
              <a:buClrTx/>
              <a:buSzTx/>
            </a:pPr>
            <a:r>
              <a:rPr lang="en-US" dirty="0">
                <a:solidFill>
                  <a:srgbClr val="000000"/>
                </a:solidFill>
              </a:rPr>
              <a:t>Job work revenue is accounted on the basis of running bills raised and approved by the clients. Revenue Expenditure is accounted on accrual basis as and when it is incurred.</a:t>
            </a:r>
            <a:endParaRPr lang="en-US" dirty="0">
              <a:solidFill>
                <a:schemeClr val="tx1"/>
              </a:solidFill>
            </a:endParaRPr>
          </a:p>
          <a:p>
            <a:pPr algn="just"/>
            <a:r>
              <a:rPr lang="en-GB" b="1" i="1" u="sng" dirty="0">
                <a:solidFill>
                  <a:srgbClr val="509030"/>
                </a:solidFill>
                <a:sym typeface="Palatino Linotype" panose="02040502050505030304"/>
              </a:rPr>
              <a:t>Requirements:</a:t>
            </a:r>
            <a:r>
              <a:rPr lang="en-GB" b="1" i="1" u="sng" dirty="0">
                <a:solidFill>
                  <a:srgbClr val="509030"/>
                </a:solidFill>
                <a:ea typeface="Palatino Linotype"/>
                <a:sym typeface="Palatino Linotype"/>
              </a:rPr>
              <a:t> </a:t>
            </a:r>
          </a:p>
          <a:p>
            <a:pPr algn="just"/>
            <a:r>
              <a:rPr lang="en-US" dirty="0">
                <a:solidFill>
                  <a:srgbClr val="000000"/>
                </a:solidFill>
              </a:rPr>
              <a:t>Paragraph 21 of AS 7</a:t>
            </a:r>
          </a:p>
          <a:p>
            <a:pPr algn="just"/>
            <a:r>
              <a:rPr lang="en-US" b="1" i="1" u="sng" dirty="0">
                <a:solidFill>
                  <a:srgbClr val="509030"/>
                </a:solidFill>
              </a:rPr>
              <a:t>Observation:</a:t>
            </a:r>
            <a:r>
              <a:rPr lang="en-US" dirty="0">
                <a:solidFill>
                  <a:srgbClr val="509030"/>
                </a:solidFill>
              </a:rPr>
              <a:t> </a:t>
            </a:r>
          </a:p>
          <a:p>
            <a:pPr algn="just"/>
            <a:r>
              <a:rPr lang="en-US" dirty="0">
                <a:solidFill>
                  <a:srgbClr val="000000"/>
                </a:solidFill>
              </a:rPr>
              <a:t>The revenue has been </a:t>
            </a:r>
            <a:r>
              <a:rPr lang="en-US" dirty="0" err="1">
                <a:solidFill>
                  <a:srgbClr val="000000"/>
                </a:solidFill>
              </a:rPr>
              <a:t>recognised</a:t>
            </a:r>
            <a:r>
              <a:rPr lang="en-US" dirty="0">
                <a:solidFill>
                  <a:srgbClr val="000000"/>
                </a:solidFill>
              </a:rPr>
              <a:t> based on bills raised and cost has been accounted, as and when incurred, whereas </a:t>
            </a:r>
            <a:r>
              <a:rPr lang="en-US" b="1" dirty="0">
                <a:solidFill>
                  <a:srgbClr val="000000"/>
                </a:solidFill>
              </a:rPr>
              <a:t>paragraph 21 of AS 7 requires to </a:t>
            </a:r>
            <a:r>
              <a:rPr lang="en-US" b="1" dirty="0" err="1">
                <a:solidFill>
                  <a:srgbClr val="000000"/>
                </a:solidFill>
              </a:rPr>
              <a:t>recognise</a:t>
            </a:r>
            <a:r>
              <a:rPr lang="en-US" b="1" dirty="0">
                <a:solidFill>
                  <a:srgbClr val="000000"/>
                </a:solidFill>
              </a:rPr>
              <a:t> revenue and costs based on the stage of completion of the contract activity as on the reporting date</a:t>
            </a:r>
            <a:r>
              <a:rPr lang="en-US" dirty="0">
                <a:solidFill>
                  <a:srgbClr val="000000"/>
                </a:solidFill>
              </a:rPr>
              <a:t>. Thus, the policy regarding construction contracts is not in line with the requirement of AS 7, Construction Contracts.</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EC99367B-555B-4A7C-9430-7AD2ADF3C02A}"/>
              </a:ext>
            </a:extLst>
          </p:cNvPr>
          <p:cNvSpPr>
            <a:spLocks noGrp="1"/>
          </p:cNvSpPr>
          <p:nvPr>
            <p:ph type="title"/>
          </p:nvPr>
        </p:nvSpPr>
        <p:spPr/>
        <p:txBody>
          <a:bodyPr/>
          <a:lstStyle/>
          <a:p>
            <a:r>
              <a:rPr lang="en-IN" dirty="0"/>
              <a:t>AS 7 - Construction Contracts</a:t>
            </a:r>
          </a:p>
        </p:txBody>
      </p:sp>
      <p:sp>
        <p:nvSpPr>
          <p:cNvPr id="2" name="TextBox 1">
            <a:extLst>
              <a:ext uri="{FF2B5EF4-FFF2-40B4-BE49-F238E27FC236}">
                <a16:creationId xmlns:a16="http://schemas.microsoft.com/office/drawing/2014/main" id="{E34CC24F-26B7-BE4F-D401-8DEFC03DE422}"/>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D3FF139B-20A2-E455-2286-FAEABA452D38}"/>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defTabSz="1219170">
              <a:lnSpc>
                <a:spcPct val="110000"/>
              </a:lnSpc>
              <a:buClr>
                <a:schemeClr val="accent3"/>
              </a:buClr>
              <a:defRPr/>
            </a:pPr>
            <a:r>
              <a:rPr lang="en-US" dirty="0">
                <a:solidFill>
                  <a:schemeClr val="tx1"/>
                </a:solidFill>
              </a:rPr>
              <a:t>The company engaged in the construction business includes "Job in Progress" under Note on Inventory, but has not made required disclosures in the financial statements.</a:t>
            </a:r>
          </a:p>
          <a:p>
            <a:pPr algn="just" defTabSz="1219170">
              <a:lnSpc>
                <a:spcPct val="110000"/>
              </a:lnSpc>
              <a:buClr>
                <a:schemeClr val="accent3"/>
              </a:buClr>
              <a:defRPr/>
            </a:pPr>
            <a:r>
              <a:rPr lang="en-GB" b="1" i="1" u="sng" dirty="0">
                <a:solidFill>
                  <a:srgbClr val="509030"/>
                </a:solidFill>
                <a:sym typeface="Palatino Linotype" panose="02040502050505030304"/>
              </a:rPr>
              <a:t>Requirements:</a:t>
            </a:r>
            <a:r>
              <a:rPr lang="en-GB" b="1" i="1" u="sng" dirty="0">
                <a:solidFill>
                  <a:srgbClr val="509030"/>
                </a:solidFill>
                <a:ea typeface="Palatino Linotype"/>
                <a:sym typeface="Palatino Linotype"/>
              </a:rPr>
              <a:t> </a:t>
            </a:r>
          </a:p>
          <a:p>
            <a:pPr algn="just" defTabSz="1219170">
              <a:lnSpc>
                <a:spcPct val="110000"/>
              </a:lnSpc>
              <a:buClr>
                <a:schemeClr val="accent3"/>
              </a:buClr>
              <a:defRPr/>
            </a:pPr>
            <a:r>
              <a:rPr lang="en-US" dirty="0">
                <a:solidFill>
                  <a:schemeClr val="tx1"/>
                </a:solidFill>
              </a:rPr>
              <a:t>Paragraph 39 of AS 7</a:t>
            </a:r>
          </a:p>
          <a:p>
            <a:pPr algn="just" defTabSz="1219170">
              <a:lnSpc>
                <a:spcPct val="110000"/>
              </a:lnSpc>
              <a:buClr>
                <a:schemeClr val="accent3"/>
              </a:buClr>
              <a:defRPr/>
            </a:pPr>
            <a:r>
              <a:rPr lang="en-US" b="1" i="1" u="sng" dirty="0">
                <a:solidFill>
                  <a:srgbClr val="509030"/>
                </a:solidFill>
              </a:rPr>
              <a:t>Observation: </a:t>
            </a:r>
          </a:p>
          <a:p>
            <a:pPr algn="just" defTabSz="1219170">
              <a:lnSpc>
                <a:spcPct val="110000"/>
              </a:lnSpc>
              <a:buClr>
                <a:schemeClr val="accent3"/>
              </a:buClr>
              <a:defRPr/>
            </a:pPr>
            <a:r>
              <a:rPr lang="en-US" dirty="0">
                <a:solidFill>
                  <a:schemeClr val="tx1"/>
                </a:solidFill>
              </a:rPr>
              <a:t>Following disclosures are required to be made:</a:t>
            </a:r>
          </a:p>
          <a:p>
            <a:pPr marL="274320" lvl="1" indent="-274320" algn="just" defTabSz="1219170">
              <a:lnSpc>
                <a:spcPct val="100000"/>
              </a:lnSpc>
              <a:spcBef>
                <a:spcPts val="1200"/>
              </a:spcBef>
              <a:buClr>
                <a:srgbClr val="509030"/>
              </a:buClr>
              <a:buFont typeface="Wingdings 2"/>
              <a:buChar char=""/>
              <a:defRPr/>
            </a:pPr>
            <a:r>
              <a:rPr lang="en-US" sz="1800" dirty="0">
                <a:solidFill>
                  <a:schemeClr val="tx1"/>
                </a:solidFill>
                <a:latin typeface="Calibri" panose="020F0502020204030204" pitchFamily="34" charset="0"/>
                <a:cs typeface="Calibri" panose="020F0502020204030204" pitchFamily="34" charset="0"/>
              </a:rPr>
              <a:t>the aggregate amount of costs incurred and </a:t>
            </a:r>
            <a:r>
              <a:rPr lang="en-US" sz="1800" dirty="0" err="1">
                <a:solidFill>
                  <a:schemeClr val="tx1"/>
                </a:solidFill>
                <a:latin typeface="Calibri" panose="020F0502020204030204" pitchFamily="34" charset="0"/>
                <a:cs typeface="Calibri" panose="020F0502020204030204" pitchFamily="34" charset="0"/>
              </a:rPr>
              <a:t>recognised</a:t>
            </a:r>
            <a:r>
              <a:rPr lang="en-US" sz="1800" dirty="0">
                <a:solidFill>
                  <a:schemeClr val="tx1"/>
                </a:solidFill>
                <a:latin typeface="Calibri" panose="020F0502020204030204" pitchFamily="34" charset="0"/>
                <a:cs typeface="Calibri" panose="020F0502020204030204" pitchFamily="34" charset="0"/>
              </a:rPr>
              <a:t> profits (less </a:t>
            </a:r>
            <a:r>
              <a:rPr lang="en-US" sz="1800" dirty="0" err="1">
                <a:solidFill>
                  <a:schemeClr val="tx1"/>
                </a:solidFill>
                <a:latin typeface="Calibri" panose="020F0502020204030204" pitchFamily="34" charset="0"/>
                <a:cs typeface="Calibri" panose="020F0502020204030204" pitchFamily="34" charset="0"/>
              </a:rPr>
              <a:t>recognised</a:t>
            </a:r>
            <a:r>
              <a:rPr lang="en-US" sz="1800" dirty="0">
                <a:solidFill>
                  <a:schemeClr val="tx1"/>
                </a:solidFill>
                <a:latin typeface="Calibri" panose="020F0502020204030204" pitchFamily="34" charset="0"/>
                <a:cs typeface="Calibri" panose="020F0502020204030204" pitchFamily="34" charset="0"/>
              </a:rPr>
              <a:t> losses) up to the reporting date;</a:t>
            </a:r>
          </a:p>
          <a:p>
            <a:pPr marL="274320" lvl="1" indent="-274320" algn="just" defTabSz="1219170">
              <a:lnSpc>
                <a:spcPct val="100000"/>
              </a:lnSpc>
              <a:spcBef>
                <a:spcPts val="1200"/>
              </a:spcBef>
              <a:buClr>
                <a:srgbClr val="509030"/>
              </a:buClr>
              <a:buFont typeface="Wingdings 2"/>
              <a:buChar char=""/>
              <a:defRPr/>
            </a:pPr>
            <a:r>
              <a:rPr lang="en-US" sz="1800" dirty="0">
                <a:solidFill>
                  <a:schemeClr val="tx1"/>
                </a:solidFill>
                <a:latin typeface="Calibri" panose="020F0502020204030204" pitchFamily="34" charset="0"/>
                <a:cs typeface="Calibri" panose="020F0502020204030204" pitchFamily="34" charset="0"/>
              </a:rPr>
              <a:t>the amount of advances received ; and </a:t>
            </a:r>
          </a:p>
          <a:p>
            <a:pPr marL="274320" lvl="1" indent="-274320" algn="just" defTabSz="1219170">
              <a:lnSpc>
                <a:spcPct val="100000"/>
              </a:lnSpc>
              <a:spcBef>
                <a:spcPts val="1200"/>
              </a:spcBef>
              <a:buClr>
                <a:srgbClr val="509030"/>
              </a:buClr>
              <a:buFont typeface="Wingdings 2"/>
              <a:buChar char=""/>
              <a:defRPr/>
            </a:pPr>
            <a:r>
              <a:rPr lang="en-US" sz="1800" dirty="0">
                <a:solidFill>
                  <a:schemeClr val="tx1"/>
                </a:solidFill>
                <a:latin typeface="Calibri" panose="020F0502020204030204" pitchFamily="34" charset="0"/>
                <a:cs typeface="Calibri" panose="020F0502020204030204" pitchFamily="34" charset="0"/>
              </a:rPr>
              <a:t>the amount of retentions.</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7383-CB8E-49A9-AFA0-F5428A71CD89}"/>
              </a:ext>
            </a:extLst>
          </p:cNvPr>
          <p:cNvSpPr>
            <a:spLocks noGrp="1"/>
          </p:cNvSpPr>
          <p:nvPr>
            <p:ph type="title"/>
          </p:nvPr>
        </p:nvSpPr>
        <p:spPr/>
        <p:txBody>
          <a:bodyPr/>
          <a:lstStyle/>
          <a:p>
            <a:r>
              <a:rPr lang="en-IN" dirty="0"/>
              <a:t>AS 9 - Revenue Recognition</a:t>
            </a:r>
          </a:p>
        </p:txBody>
      </p:sp>
      <p:sp>
        <p:nvSpPr>
          <p:cNvPr id="3" name="TextBox 2">
            <a:extLst>
              <a:ext uri="{FF2B5EF4-FFF2-40B4-BE49-F238E27FC236}">
                <a16:creationId xmlns:a16="http://schemas.microsoft.com/office/drawing/2014/main" id="{C9D592B6-DB70-DCD3-8DA5-7986191FABE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C6D63CA0-DADC-C0C9-BAE6-6CC8D24A6786}"/>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IN" dirty="0">
                <a:solidFill>
                  <a:schemeClr val="tx1"/>
                </a:solidFill>
              </a:rPr>
              <a:t>The accounting policy regarding revenue recognition stated as follows: </a:t>
            </a:r>
          </a:p>
          <a:p>
            <a:pPr algn="just"/>
            <a:r>
              <a:rPr lang="en-IN" dirty="0">
                <a:solidFill>
                  <a:schemeClr val="tx1"/>
                </a:solidFill>
              </a:rPr>
              <a:t>Revenue from online educational services is recognised upon receipt of subscription fee (in case of non-refundable) otherwise apportioned over the subscription period.</a:t>
            </a:r>
          </a:p>
          <a:p>
            <a:pPr algn="just"/>
            <a:r>
              <a:rPr lang="en-GB" b="1" i="1" u="sng" dirty="0">
                <a:solidFill>
                  <a:srgbClr val="509030"/>
                </a:solidFill>
                <a:sym typeface="Palatino Linotype"/>
              </a:rPr>
              <a:t>Requirements:</a:t>
            </a:r>
          </a:p>
          <a:p>
            <a:pPr algn="just"/>
            <a:r>
              <a:rPr lang="en-IN" dirty="0">
                <a:solidFill>
                  <a:schemeClr val="tx1"/>
                </a:solidFill>
              </a:rPr>
              <a:t>Paragraph 7.1 of AS 9</a:t>
            </a:r>
          </a:p>
          <a:p>
            <a:pPr algn="just" fontAlgn="base">
              <a:spcAft>
                <a:spcPct val="0"/>
              </a:spcAft>
              <a:buClrTx/>
            </a:pPr>
            <a:r>
              <a:rPr lang="en-GB" b="1" i="1" u="sng" dirty="0">
                <a:solidFill>
                  <a:srgbClr val="509030"/>
                </a:solidFill>
                <a:sym typeface="Palatino Linotype"/>
              </a:rPr>
              <a:t>Observation:</a:t>
            </a:r>
          </a:p>
          <a:p>
            <a:pPr algn="just" fontAlgn="base">
              <a:spcAft>
                <a:spcPct val="0"/>
              </a:spcAft>
              <a:buClrTx/>
            </a:pPr>
            <a:r>
              <a:rPr lang="en-US" dirty="0">
                <a:solidFill>
                  <a:schemeClr val="tx1"/>
                </a:solidFill>
              </a:rPr>
              <a:t>The subscription fee for online educational services should be recognized on a pro-rata basis over the service period.</a:t>
            </a:r>
            <a:endParaRPr lang="en-GB" dirty="0">
              <a:solidFill>
                <a:schemeClr val="tx1"/>
              </a:solidFill>
              <a:sym typeface="Palatino Linotype"/>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7452D-4812-4A2B-8443-D16E24650990}"/>
              </a:ext>
            </a:extLst>
          </p:cNvPr>
          <p:cNvSpPr>
            <a:spLocks noGrp="1"/>
          </p:cNvSpPr>
          <p:nvPr>
            <p:ph type="title"/>
          </p:nvPr>
        </p:nvSpPr>
        <p:spPr/>
        <p:txBody>
          <a:bodyPr/>
          <a:lstStyle/>
          <a:p>
            <a:r>
              <a:rPr lang="en-IN" dirty="0"/>
              <a:t>AS 9 - Revenue Recognition</a:t>
            </a:r>
          </a:p>
        </p:txBody>
      </p:sp>
      <p:sp>
        <p:nvSpPr>
          <p:cNvPr id="4" name="TextBox 3">
            <a:extLst>
              <a:ext uri="{FF2B5EF4-FFF2-40B4-BE49-F238E27FC236}">
                <a16:creationId xmlns:a16="http://schemas.microsoft.com/office/drawing/2014/main" id="{75071A58-7337-6554-5BE6-20CE71803AB4}"/>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D25C7C11-2E84-13AE-26B5-3DCC621FF169}"/>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defTabSz="1219170">
              <a:defRPr/>
            </a:pPr>
            <a:r>
              <a:rPr lang="en-IN" dirty="0">
                <a:solidFill>
                  <a:schemeClr val="tx1"/>
                </a:solidFill>
              </a:rPr>
              <a:t>The accounting policy regarding recognition of dividend income stated as follows:</a:t>
            </a:r>
          </a:p>
          <a:p>
            <a:pPr algn="just" defTabSz="1219170">
              <a:buClr>
                <a:srgbClr val="00B0F0"/>
              </a:buClr>
              <a:defRPr/>
            </a:pPr>
            <a:r>
              <a:rPr lang="en-IN" dirty="0">
                <a:solidFill>
                  <a:schemeClr val="tx1"/>
                </a:solidFill>
              </a:rPr>
              <a:t>Dividend is accounted as and when received.</a:t>
            </a:r>
            <a:endParaRPr lang="en-US" dirty="0">
              <a:solidFill>
                <a:schemeClr val="tx1"/>
              </a:solidFill>
            </a:endParaRPr>
          </a:p>
          <a:p>
            <a:pPr algn="just" defTabSz="1219170">
              <a:defRPr/>
            </a:pPr>
            <a:r>
              <a:rPr lang="en-GB" b="1" i="1" u="sng" dirty="0">
                <a:solidFill>
                  <a:srgbClr val="509030"/>
                </a:solidFill>
                <a:sym typeface="Palatino Linotype"/>
              </a:rPr>
              <a:t>Requirements:</a:t>
            </a:r>
          </a:p>
          <a:p>
            <a:pPr algn="just" defTabSz="1219170">
              <a:defRPr/>
            </a:pPr>
            <a:r>
              <a:rPr lang="en-GB" dirty="0">
                <a:solidFill>
                  <a:schemeClr val="tx1"/>
                </a:solidFill>
                <a:ea typeface="PT Sans Narrow"/>
                <a:sym typeface="Palatino Linotype"/>
              </a:rPr>
              <a:t>Paragraph 13 of AS 9</a:t>
            </a:r>
            <a:endParaRPr lang="en-GB" b="1" i="1" u="sng" dirty="0">
              <a:solidFill>
                <a:schemeClr val="tx1"/>
              </a:solidFill>
              <a:sym typeface="Palatino Linotype"/>
            </a:endParaRPr>
          </a:p>
          <a:p>
            <a:pPr algn="just" defTabSz="1219170">
              <a:defRPr/>
            </a:pPr>
            <a:r>
              <a:rPr lang="en-GB" b="1" i="1" u="sng" dirty="0">
                <a:solidFill>
                  <a:srgbClr val="509030"/>
                </a:solidFill>
                <a:sym typeface="Palatino Linotype"/>
              </a:rPr>
              <a:t>Observation:</a:t>
            </a:r>
          </a:p>
          <a:p>
            <a:pPr algn="just" defTabSz="1219170">
              <a:defRPr/>
            </a:pPr>
            <a:r>
              <a:rPr lang="en-IN" dirty="0">
                <a:solidFill>
                  <a:schemeClr val="tx1"/>
                </a:solidFill>
              </a:rPr>
              <a:t>The dividend income should be recognised when the right to receive payment is established instead of receipt basis.</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3138C-EA60-4845-8C38-2FA6CB9879BA}"/>
              </a:ext>
            </a:extLst>
          </p:cNvPr>
          <p:cNvSpPr>
            <a:spLocks noGrp="1"/>
          </p:cNvSpPr>
          <p:nvPr>
            <p:ph type="title"/>
          </p:nvPr>
        </p:nvSpPr>
        <p:spPr/>
        <p:txBody>
          <a:bodyPr/>
          <a:lstStyle/>
          <a:p>
            <a:r>
              <a:rPr lang="en-IN" dirty="0"/>
              <a:t>AS 9 - Revenue Recognition</a:t>
            </a:r>
          </a:p>
        </p:txBody>
      </p:sp>
      <p:sp>
        <p:nvSpPr>
          <p:cNvPr id="4" name="TextBox 3">
            <a:extLst>
              <a:ext uri="{FF2B5EF4-FFF2-40B4-BE49-F238E27FC236}">
                <a16:creationId xmlns:a16="http://schemas.microsoft.com/office/drawing/2014/main" id="{BC372C76-D85A-220F-7B21-1C8D59F3842D}"/>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A38B9505-957D-D4E4-830E-9E9E105260DF}"/>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IN" dirty="0">
                <a:solidFill>
                  <a:srgbClr val="000000"/>
                </a:solidFill>
              </a:rPr>
              <a:t>The following are instances of accounting policies on Revenue Recognition as adopted by different companies: </a:t>
            </a:r>
            <a:endParaRPr lang="en-US" dirty="0">
              <a:solidFill>
                <a:srgbClr val="000000"/>
              </a:solidFill>
            </a:endParaRPr>
          </a:p>
          <a:p>
            <a:pPr marL="285750" indent="-285750" algn="just">
              <a:buClr>
                <a:srgbClr val="509030"/>
              </a:buClr>
              <a:buFont typeface="Calibri" panose="020F0502020204030204" pitchFamily="34" charset="0"/>
              <a:buChar char="•"/>
            </a:pPr>
            <a:r>
              <a:rPr lang="en-IN" dirty="0">
                <a:solidFill>
                  <a:srgbClr val="000000"/>
                </a:solidFill>
              </a:rPr>
              <a:t>Revenue (income) is recognised when no significant uncertainty as to measurability or collectability exists.</a:t>
            </a:r>
            <a:endParaRPr lang="en-US" dirty="0">
              <a:solidFill>
                <a:srgbClr val="000000"/>
              </a:solidFill>
            </a:endParaRPr>
          </a:p>
          <a:p>
            <a:pPr marL="285750" indent="-285750" algn="just">
              <a:buClr>
                <a:srgbClr val="509030"/>
              </a:buClr>
              <a:buFont typeface="Calibri" panose="020F0502020204030204" pitchFamily="34" charset="0"/>
              <a:buChar char="•"/>
            </a:pPr>
            <a:r>
              <a:rPr lang="en-IN" dirty="0">
                <a:solidFill>
                  <a:srgbClr val="000000"/>
                </a:solidFill>
              </a:rPr>
              <a:t>Revenue/Income and Cost/Expenditure are accounted for on accrual basis.</a:t>
            </a:r>
            <a:endParaRPr lang="en-US" dirty="0">
              <a:solidFill>
                <a:srgbClr val="000000"/>
              </a:solidFill>
            </a:endParaRPr>
          </a:p>
          <a:p>
            <a:pPr marL="285750" indent="-285750" algn="just">
              <a:buClr>
                <a:srgbClr val="509030"/>
              </a:buClr>
              <a:buFont typeface="Calibri" panose="020F0502020204030204" pitchFamily="34" charset="0"/>
              <a:buChar char="•"/>
            </a:pPr>
            <a:r>
              <a:rPr lang="en-IN" dirty="0">
                <a:solidFill>
                  <a:srgbClr val="000000"/>
                </a:solidFill>
              </a:rPr>
              <a:t>Sales are accounted for on dispatch of products.</a:t>
            </a:r>
          </a:p>
          <a:p>
            <a:pPr algn="just"/>
            <a:r>
              <a:rPr lang="en-GB" b="1" i="1" u="sng" dirty="0">
                <a:solidFill>
                  <a:srgbClr val="509030"/>
                </a:solidFill>
                <a:sym typeface="Palatino Linotype"/>
              </a:rPr>
              <a:t>Requirements:</a:t>
            </a:r>
          </a:p>
          <a:p>
            <a:pPr algn="just"/>
            <a:r>
              <a:rPr lang="en-IN" dirty="0">
                <a:solidFill>
                  <a:schemeClr val="tx1"/>
                </a:solidFill>
              </a:rPr>
              <a:t>Paragraph 11 of AS 9</a:t>
            </a:r>
          </a:p>
          <a:p>
            <a:pPr algn="just" defTabSz="1219170">
              <a:defRPr/>
            </a:pPr>
            <a:r>
              <a:rPr lang="en-GB" b="1" i="1" u="sng" dirty="0">
                <a:solidFill>
                  <a:srgbClr val="509030"/>
                </a:solidFill>
                <a:sym typeface="Palatino Linotype"/>
              </a:rPr>
              <a:t>Observation:</a:t>
            </a:r>
          </a:p>
          <a:p>
            <a:pPr algn="just" defTabSz="1219170">
              <a:defRPr/>
            </a:pPr>
            <a:r>
              <a:rPr lang="en-IN" dirty="0">
                <a:solidFill>
                  <a:schemeClr val="tx1"/>
                </a:solidFill>
              </a:rPr>
              <a:t>In none of these cases, the timing of recognition of revenue has been disclosed i.e. when the enterprise has transferred significant risk and reward to the buyer. In the last case also, it was not clear as to whether significant risk and rewards associated with the ownership of goods stands transferred when the products are dispatched.</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2"/>
          <p:cNvSpPr txBox="1">
            <a:spLocks/>
          </p:cNvSpPr>
          <p:nvPr/>
        </p:nvSpPr>
        <p:spPr>
          <a:xfrm>
            <a:off x="198474" y="1928038"/>
            <a:ext cx="11341396" cy="1247553"/>
          </a:xfrm>
          <a:prstGeom prst="rect">
            <a:avLst/>
          </a:prstGeom>
          <a:noFill/>
          <a:ln>
            <a:noFill/>
          </a:ln>
        </p:spPr>
        <p:txBody>
          <a:bodyPr spcFirstLastPara="1" wrap="square" lIns="121900" tIns="121900" rIns="121900" bIns="121900" anchor="t" anchorCtr="0"/>
          <a:lstStyle/>
          <a:p>
            <a:pPr algn="just" defTabSz="1219170">
              <a:lnSpc>
                <a:spcPct val="115000"/>
              </a:lnSpc>
              <a:buClr>
                <a:schemeClr val="dk2"/>
              </a:buClr>
              <a:buSzPts val="1800"/>
              <a:defRPr/>
            </a:pPr>
            <a:endParaRPr lang="en-US" sz="1800" b="1" i="1" dirty="0">
              <a:solidFill>
                <a:schemeClr val="dk2"/>
              </a:solidFill>
              <a:latin typeface="Calibri" panose="020F0502020204030204" pitchFamily="34" charset="0"/>
              <a:ea typeface="Open Sans"/>
              <a:cs typeface="Calibri" panose="020F0502020204030204" pitchFamily="34" charset="0"/>
              <a:sym typeface="Open Sans"/>
            </a:endParaRPr>
          </a:p>
        </p:txBody>
      </p:sp>
      <p:sp>
        <p:nvSpPr>
          <p:cNvPr id="2" name="Title 1">
            <a:extLst>
              <a:ext uri="{FF2B5EF4-FFF2-40B4-BE49-F238E27FC236}">
                <a16:creationId xmlns:a16="http://schemas.microsoft.com/office/drawing/2014/main" id="{11BE8F5C-86AA-410C-AFE5-F0AB516BE39D}"/>
              </a:ext>
            </a:extLst>
          </p:cNvPr>
          <p:cNvSpPr>
            <a:spLocks noGrp="1"/>
          </p:cNvSpPr>
          <p:nvPr>
            <p:ph type="title"/>
          </p:nvPr>
        </p:nvSpPr>
        <p:spPr/>
        <p:txBody>
          <a:bodyPr/>
          <a:lstStyle/>
          <a:p>
            <a:r>
              <a:rPr lang="en-IN" dirty="0"/>
              <a:t>AS 11 - The Effects of Changes in Foreign Exchange Rates</a:t>
            </a:r>
          </a:p>
        </p:txBody>
      </p:sp>
      <p:sp>
        <p:nvSpPr>
          <p:cNvPr id="4" name="TextBox 3">
            <a:extLst>
              <a:ext uri="{FF2B5EF4-FFF2-40B4-BE49-F238E27FC236}">
                <a16:creationId xmlns:a16="http://schemas.microsoft.com/office/drawing/2014/main" id="{C6B015CA-B611-9ED8-6D3C-CF14351037CD}"/>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6BEB4530-8087-FEF2-8B5D-39484F9F5A6F}"/>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defTabSz="1219170">
              <a:defRPr/>
            </a:pPr>
            <a:r>
              <a:rPr lang="en-US" dirty="0">
                <a:solidFill>
                  <a:schemeClr val="tx1"/>
                </a:solidFill>
              </a:rPr>
              <a:t>Certain foreign exchange transactions have been entered during the year. </a:t>
            </a:r>
            <a:endParaRPr lang="en-GB" b="1" i="1" u="sng" dirty="0">
              <a:solidFill>
                <a:schemeClr val="tx1"/>
              </a:solidFill>
              <a:sym typeface="Palatino Linotype"/>
            </a:endParaRPr>
          </a:p>
          <a:p>
            <a:pPr algn="just" defTabSz="1219170">
              <a:defRPr/>
            </a:pPr>
            <a:r>
              <a:rPr lang="en-GB" b="1" i="1" u="sng" dirty="0">
                <a:solidFill>
                  <a:srgbClr val="509030"/>
                </a:solidFill>
                <a:sym typeface="Palatino Linotype" panose="02040502050505030304"/>
              </a:rPr>
              <a:t>Requirements:</a:t>
            </a:r>
            <a:endParaRPr lang="en-GB" b="1" i="1" u="sng" dirty="0">
              <a:solidFill>
                <a:srgbClr val="509030"/>
              </a:solidFill>
              <a:ea typeface="Palatino Linotype"/>
              <a:sym typeface="Palatino Linotype"/>
            </a:endParaRPr>
          </a:p>
          <a:p>
            <a:pPr algn="just" defTabSz="1219170">
              <a:defRPr/>
            </a:pPr>
            <a:r>
              <a:rPr lang="en-US" dirty="0">
                <a:solidFill>
                  <a:schemeClr val="tx1"/>
                </a:solidFill>
              </a:rPr>
              <a:t>Paragraph 40(a) of AS 11</a:t>
            </a:r>
            <a:endParaRPr lang="en-GB" b="1" i="1" u="sng" dirty="0">
              <a:solidFill>
                <a:schemeClr val="tx1"/>
              </a:solidFill>
              <a:sym typeface="Palatino Linotype"/>
            </a:endParaRPr>
          </a:p>
          <a:p>
            <a:pPr algn="just" defTabSz="1219170">
              <a:defRPr/>
            </a:pPr>
            <a:r>
              <a:rPr lang="en-GB" b="1" i="1" u="sng" dirty="0">
                <a:solidFill>
                  <a:srgbClr val="509030"/>
                </a:solidFill>
                <a:ea typeface="Palatino Linotype"/>
                <a:sym typeface="Palatino Linotype"/>
              </a:rPr>
              <a:t>Observation: </a:t>
            </a:r>
          </a:p>
          <a:p>
            <a:pPr algn="just" defTabSz="1219170">
              <a:defRPr/>
            </a:pPr>
            <a:r>
              <a:rPr lang="en-US" dirty="0">
                <a:solidFill>
                  <a:schemeClr val="tx1"/>
                </a:solidFill>
              </a:rPr>
              <a:t>The enterprise has entered into various foreign exchange transactions during the year, however, there is no disclosure regarding </a:t>
            </a:r>
            <a:r>
              <a:rPr lang="en-GB" dirty="0">
                <a:solidFill>
                  <a:schemeClr val="tx1"/>
                </a:solidFill>
              </a:rPr>
              <a:t>exchange gain or loss arising on account of foreign exchange fluctuation.</a:t>
            </a:r>
            <a:endParaRPr lang="en-US" dirty="0">
              <a:solidFill>
                <a:schemeClr val="tx1"/>
              </a:solidFill>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9E06B-63B5-4BBE-9427-430E176258B8}"/>
              </a:ext>
            </a:extLst>
          </p:cNvPr>
          <p:cNvSpPr>
            <a:spLocks noGrp="1"/>
          </p:cNvSpPr>
          <p:nvPr>
            <p:ph type="title"/>
          </p:nvPr>
        </p:nvSpPr>
        <p:spPr/>
        <p:txBody>
          <a:bodyPr/>
          <a:lstStyle/>
          <a:p>
            <a:r>
              <a:rPr lang="en-IN" dirty="0"/>
              <a:t>AS 11 - The Effects of Changes in Foreign Exchange Rates</a:t>
            </a:r>
          </a:p>
        </p:txBody>
      </p:sp>
      <p:sp>
        <p:nvSpPr>
          <p:cNvPr id="3" name="TextBox 2">
            <a:extLst>
              <a:ext uri="{FF2B5EF4-FFF2-40B4-BE49-F238E27FC236}">
                <a16:creationId xmlns:a16="http://schemas.microsoft.com/office/drawing/2014/main" id="{9D6D9741-1A30-350D-9AEF-BDFE7CF8B890}"/>
              </a:ext>
            </a:extLst>
          </p:cNvPr>
          <p:cNvSpPr txBox="1"/>
          <p:nvPr/>
        </p:nvSpPr>
        <p:spPr>
          <a:xfrm>
            <a:off x="164123" y="6494585"/>
            <a:ext cx="4138246" cy="307777"/>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p:txBody>
      </p:sp>
      <p:sp>
        <p:nvSpPr>
          <p:cNvPr id="7" name="Content Placeholder 2">
            <a:extLst>
              <a:ext uri="{FF2B5EF4-FFF2-40B4-BE49-F238E27FC236}">
                <a16:creationId xmlns:a16="http://schemas.microsoft.com/office/drawing/2014/main" id="{FA447007-A83F-F7CA-A782-3E676701C6C3}"/>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defTabSz="1219170">
              <a:defRPr/>
            </a:pPr>
            <a:r>
              <a:rPr lang="en-US" dirty="0">
                <a:solidFill>
                  <a:schemeClr val="tx1"/>
                </a:solidFill>
              </a:rPr>
              <a:t>The accounting policy states that </a:t>
            </a:r>
            <a:r>
              <a:rPr lang="en-US" dirty="0">
                <a:solidFill>
                  <a:schemeClr val="tx1"/>
                </a:solidFill>
                <a:ea typeface="Calibri"/>
              </a:rPr>
              <a:t>current assets and liabilities as at year-end are translated at the exchange rate prevailing on the Balance Sheet date.</a:t>
            </a:r>
            <a:endParaRPr lang="en-GB" dirty="0">
              <a:solidFill>
                <a:schemeClr val="tx1"/>
              </a:solidFill>
              <a:ea typeface="Calibri"/>
              <a:sym typeface="Palatino Linotype"/>
            </a:endParaRPr>
          </a:p>
          <a:p>
            <a:pPr algn="just"/>
            <a:r>
              <a:rPr lang="en-GB" b="1" i="1" u="sng" dirty="0">
                <a:solidFill>
                  <a:srgbClr val="509030"/>
                </a:solidFill>
                <a:sym typeface="Palatino Linotype" panose="02040502050505030304"/>
              </a:rPr>
              <a:t>Requirements:</a:t>
            </a:r>
            <a:endParaRPr lang="en-GB" b="1" i="1" u="sng" dirty="0">
              <a:solidFill>
                <a:srgbClr val="509030"/>
              </a:solidFill>
              <a:ea typeface="Palatino Linotype"/>
              <a:sym typeface="Palatino Linotype"/>
            </a:endParaRPr>
          </a:p>
          <a:p>
            <a:pPr algn="just"/>
            <a:r>
              <a:rPr lang="en-IN" dirty="0">
                <a:solidFill>
                  <a:schemeClr val="tx1"/>
                </a:solidFill>
                <a:ea typeface="Calibri"/>
              </a:rPr>
              <a:t>Paragraph 11(a) of AS 11 </a:t>
            </a:r>
            <a:endParaRPr lang="en-US" b="1" i="1" u="sng" dirty="0">
              <a:solidFill>
                <a:schemeClr val="tx1"/>
              </a:solidFill>
              <a:ea typeface="Palatino Linotype"/>
              <a:sym typeface="Palatino Linotype"/>
            </a:endParaRPr>
          </a:p>
          <a:p>
            <a:pPr algn="just">
              <a:defRPr/>
            </a:pPr>
            <a:r>
              <a:rPr lang="en-US" b="1" i="1" u="sng" dirty="0">
                <a:solidFill>
                  <a:srgbClr val="509030"/>
                </a:solidFill>
                <a:ea typeface="Palatino Linotype"/>
                <a:sym typeface="Palatino Linotype"/>
              </a:rPr>
              <a:t>Observation:</a:t>
            </a:r>
          </a:p>
          <a:p>
            <a:pPr algn="just">
              <a:defRPr/>
            </a:pPr>
            <a:r>
              <a:rPr lang="en-US" dirty="0">
                <a:solidFill>
                  <a:schemeClr val="tx1"/>
                </a:solidFill>
              </a:rPr>
              <a:t>Only monetary items need to be translated at the closing exchange rate, not all foreign currency assets and liabilities, which may include non-monetary items as well.</a:t>
            </a:r>
            <a:endParaRPr lang="en-IN" dirty="0">
              <a:solidFill>
                <a:schemeClr val="tx1"/>
              </a:solidFill>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2" name="Title 1">
            <a:extLst>
              <a:ext uri="{FF2B5EF4-FFF2-40B4-BE49-F238E27FC236}">
                <a16:creationId xmlns:a16="http://schemas.microsoft.com/office/drawing/2014/main" id="{8ECD3E89-662C-45B6-81B9-1EF9EDEF2F9F}"/>
              </a:ext>
            </a:extLst>
          </p:cNvPr>
          <p:cNvSpPr>
            <a:spLocks noGrp="1"/>
          </p:cNvSpPr>
          <p:nvPr>
            <p:ph type="title"/>
          </p:nvPr>
        </p:nvSpPr>
        <p:spPr/>
        <p:txBody>
          <a:bodyPr/>
          <a:lstStyle/>
          <a:p>
            <a:r>
              <a:rPr lang="en-IN" dirty="0"/>
              <a:t>AS 11 - The Effects of Changes in Foreign Exchange Rates</a:t>
            </a:r>
          </a:p>
        </p:txBody>
      </p:sp>
      <p:sp>
        <p:nvSpPr>
          <p:cNvPr id="4" name="TextBox 3">
            <a:extLst>
              <a:ext uri="{FF2B5EF4-FFF2-40B4-BE49-F238E27FC236}">
                <a16:creationId xmlns:a16="http://schemas.microsoft.com/office/drawing/2014/main" id="{DC9AAFEB-C39E-4F35-236B-AC0BC29C82C2}"/>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19E53C1D-8E71-6713-5DDD-8E0E4C0D80A4}"/>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The accounting policy of foreign currency transactions, </a:t>
            </a:r>
            <a:r>
              <a:rPr lang="en-US" dirty="0" err="1">
                <a:solidFill>
                  <a:schemeClr val="tx1"/>
                </a:solidFill>
              </a:rPr>
              <a:t>interalia</a:t>
            </a:r>
            <a:r>
              <a:rPr lang="en-US" dirty="0">
                <a:solidFill>
                  <a:schemeClr val="tx1"/>
                </a:solidFill>
              </a:rPr>
              <a:t>, states that foreign currency monetary items have been </a:t>
            </a:r>
            <a:r>
              <a:rPr lang="en-US" dirty="0" err="1">
                <a:solidFill>
                  <a:schemeClr val="tx1"/>
                </a:solidFill>
              </a:rPr>
              <a:t>recognised</a:t>
            </a:r>
            <a:r>
              <a:rPr lang="en-US" dirty="0">
                <a:solidFill>
                  <a:schemeClr val="tx1"/>
                </a:solidFill>
              </a:rPr>
              <a:t> at contracted rates, as those are covered by forward contracts.</a:t>
            </a:r>
            <a:endParaRPr lang="en-GB" b="1" i="1" u="sng" dirty="0">
              <a:solidFill>
                <a:schemeClr val="tx1"/>
              </a:solidFill>
              <a:ea typeface="Palatino Linotype"/>
              <a:sym typeface="Palatino Linotype"/>
            </a:endParaRPr>
          </a:p>
          <a:p>
            <a:pPr algn="just"/>
            <a:r>
              <a:rPr lang="en-GB" b="1" i="1" u="sng" dirty="0">
                <a:solidFill>
                  <a:srgbClr val="509030"/>
                </a:solidFill>
                <a:sym typeface="Palatino Linotype" panose="02040502050505030304"/>
              </a:rPr>
              <a:t>Requirements:</a:t>
            </a:r>
            <a:endParaRPr lang="en-GB" b="1" i="1" u="sng" dirty="0">
              <a:solidFill>
                <a:srgbClr val="509030"/>
              </a:solidFill>
              <a:ea typeface="Palatino Linotype"/>
              <a:sym typeface="Palatino Linotype"/>
            </a:endParaRPr>
          </a:p>
          <a:p>
            <a:pPr algn="just"/>
            <a:r>
              <a:rPr lang="en-IN" dirty="0">
                <a:solidFill>
                  <a:schemeClr val="tx1"/>
                </a:solidFill>
              </a:rPr>
              <a:t>Paragraph 11(a) of AS 11</a:t>
            </a:r>
            <a:endParaRPr lang="en-US" b="1" i="1" u="sng" dirty="0">
              <a:solidFill>
                <a:schemeClr val="tx1"/>
              </a:solidFill>
              <a:ea typeface="Palatino Linotype"/>
              <a:sym typeface="Palatino Linotype"/>
            </a:endParaRPr>
          </a:p>
          <a:p>
            <a:pPr algn="just">
              <a:defRPr/>
            </a:pPr>
            <a:r>
              <a:rPr lang="en-US" b="1" i="1" u="sng" dirty="0">
                <a:solidFill>
                  <a:srgbClr val="509030"/>
                </a:solidFill>
                <a:ea typeface="Palatino Linotype"/>
                <a:sym typeface="Palatino Linotype"/>
              </a:rPr>
              <a:t>Observation:</a:t>
            </a:r>
          </a:p>
          <a:p>
            <a:pPr algn="just">
              <a:defRPr/>
            </a:pPr>
            <a:r>
              <a:rPr lang="en-US" dirty="0">
                <a:solidFill>
                  <a:schemeClr val="tx1"/>
                </a:solidFill>
              </a:rPr>
              <a:t>The </a:t>
            </a:r>
            <a:r>
              <a:rPr lang="en-US" b="1" dirty="0">
                <a:solidFill>
                  <a:schemeClr val="tx1"/>
                </a:solidFill>
              </a:rPr>
              <a:t>hedging contracts (i.e. forward contracts) are independent of underlying contracts, and therefore, both these contracts should be </a:t>
            </a:r>
            <a:r>
              <a:rPr lang="en-US" b="1" dirty="0" err="1">
                <a:solidFill>
                  <a:schemeClr val="tx1"/>
                </a:solidFill>
              </a:rPr>
              <a:t>recognised</a:t>
            </a:r>
            <a:r>
              <a:rPr lang="en-US" b="1" dirty="0">
                <a:solidFill>
                  <a:schemeClr val="tx1"/>
                </a:solidFill>
              </a:rPr>
              <a:t> independent of each other. </a:t>
            </a:r>
          </a:p>
          <a:p>
            <a:pPr algn="just"/>
            <a:r>
              <a:rPr lang="en-US" b="1" dirty="0">
                <a:solidFill>
                  <a:schemeClr val="tx1"/>
                </a:solidFill>
              </a:rPr>
              <a:t>Accordingly, monetary items should have been </a:t>
            </a:r>
            <a:r>
              <a:rPr lang="en-US" b="1" dirty="0" err="1">
                <a:solidFill>
                  <a:schemeClr val="tx1"/>
                </a:solidFill>
              </a:rPr>
              <a:t>recognised</a:t>
            </a:r>
            <a:r>
              <a:rPr lang="en-US" b="1" dirty="0">
                <a:solidFill>
                  <a:schemeClr val="tx1"/>
                </a:solidFill>
              </a:rPr>
              <a:t> at the closing exchange rate, irrespective of the fact whether risk against such items have been hedged by forward contracts</a:t>
            </a:r>
            <a:r>
              <a:rPr lang="en-US" dirty="0">
                <a:solidFill>
                  <a:schemeClr val="tx1"/>
                </a:solidFill>
              </a:rPr>
              <a:t>. Hence, </a:t>
            </a:r>
            <a:r>
              <a:rPr lang="en-US" dirty="0" err="1">
                <a:solidFill>
                  <a:schemeClr val="tx1"/>
                </a:solidFill>
              </a:rPr>
              <a:t>recognising</a:t>
            </a:r>
            <a:r>
              <a:rPr lang="en-US" dirty="0">
                <a:solidFill>
                  <a:schemeClr val="tx1"/>
                </a:solidFill>
              </a:rPr>
              <a:t> monetary item at contract rates is against the principles of AS 11.</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554BB-CECA-4799-A78C-313B991E2802}"/>
              </a:ext>
            </a:extLst>
          </p:cNvPr>
          <p:cNvSpPr>
            <a:spLocks noGrp="1"/>
          </p:cNvSpPr>
          <p:nvPr>
            <p:ph type="title"/>
          </p:nvPr>
        </p:nvSpPr>
        <p:spPr/>
        <p:txBody>
          <a:bodyPr/>
          <a:lstStyle/>
          <a:p>
            <a:r>
              <a:rPr lang="en-IN" dirty="0"/>
              <a:t>AS 1 – Disclosure of Accounting Policies</a:t>
            </a:r>
          </a:p>
        </p:txBody>
      </p:sp>
      <p:sp>
        <p:nvSpPr>
          <p:cNvPr id="3" name="Content Placeholder 2">
            <a:extLst>
              <a:ext uri="{FF2B5EF4-FFF2-40B4-BE49-F238E27FC236}">
                <a16:creationId xmlns:a16="http://schemas.microsoft.com/office/drawing/2014/main" id="{EBC24A7F-3C1A-405A-AF64-6DD3F12ADD24}"/>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marL="0" indent="0" algn="just">
              <a:buClr>
                <a:schemeClr val="accent3"/>
              </a:buClr>
              <a:buNone/>
              <a:defRPr/>
            </a:pPr>
            <a:r>
              <a:rPr lang="en-US" dirty="0">
                <a:solidFill>
                  <a:srgbClr val="000000"/>
                </a:solidFill>
              </a:rPr>
              <a:t>Accounting policy was stated as follows: </a:t>
            </a:r>
          </a:p>
          <a:p>
            <a:pPr marL="0" indent="0" algn="just">
              <a:buClr>
                <a:schemeClr val="accent3"/>
              </a:buClr>
              <a:buNone/>
              <a:defRPr/>
            </a:pPr>
            <a:r>
              <a:rPr lang="en-US" dirty="0">
                <a:solidFill>
                  <a:srgbClr val="000000"/>
                </a:solidFill>
              </a:rPr>
              <a:t>The unrealised loss on outstanding derivative contracts had not been recognised in the books, considering the principles of prudence as enunciated in AS 1.</a:t>
            </a:r>
            <a:endParaRPr lang="en-US" dirty="0">
              <a:solidFill>
                <a:schemeClr val="tx1"/>
              </a:solidFill>
            </a:endParaRPr>
          </a:p>
          <a:p>
            <a:pPr marL="0" indent="0" algn="just">
              <a:buClr>
                <a:schemeClr val="accent3"/>
              </a:buClr>
              <a:buNone/>
              <a:defRPr/>
            </a:pPr>
            <a:r>
              <a:rPr lang="en-GB" b="1" i="1" u="sng" dirty="0">
                <a:solidFill>
                  <a:srgbClr val="509030"/>
                </a:solidFill>
                <a:sym typeface="Palatino Linotype" panose="02040502050505030304"/>
              </a:rPr>
              <a:t>Requirements: </a:t>
            </a:r>
          </a:p>
          <a:p>
            <a:pPr marL="0" indent="0" algn="just">
              <a:buClr>
                <a:schemeClr val="accent3"/>
              </a:buClr>
              <a:buNone/>
              <a:defRPr/>
            </a:pPr>
            <a:r>
              <a:rPr lang="en-US" dirty="0">
                <a:solidFill>
                  <a:srgbClr val="000000"/>
                </a:solidFill>
              </a:rPr>
              <a:t>Paragraph 17 of AS 1 </a:t>
            </a:r>
          </a:p>
          <a:p>
            <a:pPr marL="0" indent="0" algn="just">
              <a:buClr>
                <a:schemeClr val="accent3"/>
              </a:buClr>
              <a:buNone/>
              <a:defRPr/>
            </a:pPr>
            <a:r>
              <a:rPr lang="en-GB" b="1" i="1" u="sng" dirty="0">
                <a:solidFill>
                  <a:srgbClr val="509030"/>
                </a:solidFill>
                <a:ea typeface="Palatino Linotype"/>
                <a:sym typeface="Palatino Linotype"/>
              </a:rPr>
              <a:t>Observation</a:t>
            </a:r>
            <a:r>
              <a:rPr lang="en-GB" b="1" i="1" u="sng" dirty="0">
                <a:solidFill>
                  <a:srgbClr val="509030"/>
                </a:solidFill>
                <a:sym typeface="Palatino Linotype"/>
              </a:rPr>
              <a:t>: </a:t>
            </a:r>
          </a:p>
          <a:p>
            <a:pPr marL="0" indent="0" algn="just">
              <a:buClr>
                <a:schemeClr val="accent3"/>
              </a:buClr>
              <a:buNone/>
              <a:defRPr/>
            </a:pPr>
            <a:r>
              <a:rPr lang="en-US" dirty="0">
                <a:solidFill>
                  <a:srgbClr val="000000"/>
                </a:solidFill>
              </a:rPr>
              <a:t>Prudence prohibits recognizing future expected profits but mandates for recognizing future expected losses. Therefore, the policy incorrectly interprets the prudence principles of AS 1.</a:t>
            </a:r>
          </a:p>
          <a:p>
            <a:endParaRPr lang="en-US" dirty="0">
              <a:solidFill>
                <a:schemeClr val="tx1"/>
              </a:solidFill>
            </a:endParaRPr>
          </a:p>
          <a:p>
            <a:endParaRPr lang="en-IN" dirty="0"/>
          </a:p>
        </p:txBody>
      </p:sp>
      <p:sp>
        <p:nvSpPr>
          <p:cNvPr id="4" name="TextBox 3">
            <a:extLst>
              <a:ext uri="{FF2B5EF4-FFF2-40B4-BE49-F238E27FC236}">
                <a16:creationId xmlns:a16="http://schemas.microsoft.com/office/drawing/2014/main" id="{A48BB7DC-58BC-0991-F771-0A78776135D6}"/>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764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BF433B1-54D3-42D8-8A73-467D47C65E72}"/>
              </a:ext>
            </a:extLst>
          </p:cNvPr>
          <p:cNvSpPr>
            <a:spLocks noGrp="1"/>
          </p:cNvSpPr>
          <p:nvPr>
            <p:ph type="title"/>
          </p:nvPr>
        </p:nvSpPr>
        <p:spPr/>
        <p:txBody>
          <a:bodyPr/>
          <a:lstStyle/>
          <a:p>
            <a:r>
              <a:rPr lang="en-IN" dirty="0"/>
              <a:t>AS 13 – Accounting for Investments</a:t>
            </a:r>
          </a:p>
        </p:txBody>
      </p:sp>
      <p:sp>
        <p:nvSpPr>
          <p:cNvPr id="2" name="TextBox 1">
            <a:extLst>
              <a:ext uri="{FF2B5EF4-FFF2-40B4-BE49-F238E27FC236}">
                <a16:creationId xmlns:a16="http://schemas.microsoft.com/office/drawing/2014/main" id="{B6AF1378-04C3-6AF3-3387-C7CB4ED15E2D}"/>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14CBBB10-5BAE-0B40-1CB4-9FC3F36CE153}"/>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marL="0" indent="0" algn="just">
              <a:buClr>
                <a:schemeClr val="accent3"/>
              </a:buClr>
              <a:buNone/>
              <a:defRPr/>
            </a:pPr>
            <a:r>
              <a:rPr lang="en-US" dirty="0">
                <a:solidFill>
                  <a:schemeClr val="tx1"/>
                </a:solidFill>
                <a:ea typeface="DengXian" panose="02010600030101010101" pitchFamily="2" charset="-122"/>
                <a:cs typeface="Mangal" panose="02040503050203030202" pitchFamily="18" charset="0"/>
              </a:rPr>
              <a:t>The company has made long-term investments in the equity share capital of its subsidiary, representing 77.45% of the subsidiary's total share capital. The director's report of the subsidiary indicates that its net worth has been fully eroded, </a:t>
            </a:r>
            <a:r>
              <a:rPr lang="en-US" dirty="0">
                <a:solidFill>
                  <a:schemeClr val="tx1"/>
                </a:solidFill>
              </a:rPr>
              <a:t>and there is no scope for any business. However, no provision for diminution in the investment has been made.</a:t>
            </a:r>
            <a:endParaRPr lang="en-GB" b="1" i="1" u="sng" dirty="0">
              <a:solidFill>
                <a:srgbClr val="509030"/>
              </a:solidFill>
              <a:sym typeface="Palatino Linotype"/>
            </a:endParaRPr>
          </a:p>
          <a:p>
            <a:pPr marL="0" indent="0" algn="just">
              <a:buClr>
                <a:schemeClr val="accent3"/>
              </a:buClr>
              <a:buNone/>
              <a:defRPr/>
            </a:pPr>
            <a:r>
              <a:rPr lang="en-GB" b="1" i="1" u="sng" dirty="0">
                <a:solidFill>
                  <a:srgbClr val="509030"/>
                </a:solidFill>
                <a:sym typeface="Palatino Linotype"/>
              </a:rPr>
              <a:t>Requirements: </a:t>
            </a:r>
          </a:p>
          <a:p>
            <a:pPr marL="0" indent="0" algn="just">
              <a:buClr>
                <a:schemeClr val="accent3"/>
              </a:buClr>
              <a:buNone/>
              <a:defRPr/>
            </a:pPr>
            <a:r>
              <a:rPr lang="en-US" dirty="0">
                <a:solidFill>
                  <a:schemeClr val="tx1"/>
                </a:solidFill>
                <a:ea typeface="DengXian" panose="02010600030101010101" pitchFamily="2" charset="-122"/>
                <a:cs typeface="Mangal" panose="02040503050203030202" pitchFamily="18" charset="0"/>
              </a:rPr>
              <a:t>Paragraph 32 of AS 13 </a:t>
            </a:r>
            <a:endParaRPr lang="en-GB" b="1" i="1" u="sng" dirty="0">
              <a:solidFill>
                <a:srgbClr val="509030"/>
              </a:solidFill>
              <a:ea typeface="Palatino Linotype"/>
              <a:sym typeface="Palatino Linotype"/>
            </a:endParaRPr>
          </a:p>
          <a:p>
            <a:pPr marL="0" indent="0" algn="just">
              <a:buClr>
                <a:schemeClr val="accent3"/>
              </a:buClr>
              <a:buNone/>
              <a:defRPr/>
            </a:pPr>
            <a:r>
              <a:rPr lang="en-GB" b="1" i="1" u="sng" dirty="0">
                <a:solidFill>
                  <a:srgbClr val="509030"/>
                </a:solidFill>
                <a:ea typeface="Palatino Linotype"/>
                <a:sym typeface="Palatino Linotype"/>
              </a:rPr>
              <a:t>Observation:</a:t>
            </a:r>
          </a:p>
          <a:p>
            <a:pPr marL="0" indent="0" algn="just">
              <a:buClr>
                <a:schemeClr val="accent3"/>
              </a:buClr>
              <a:buNone/>
              <a:defRPr/>
            </a:pPr>
            <a:r>
              <a:rPr lang="en-US" dirty="0">
                <a:solidFill>
                  <a:schemeClr val="tx1"/>
                </a:solidFill>
                <a:ea typeface="DengXian" panose="02010600030101010101" pitchFamily="2" charset="-122"/>
                <a:cs typeface="Mangal" panose="02040503050203030202" pitchFamily="18" charset="0"/>
              </a:rPr>
              <a:t>Erosion of net worth of subsidiary company coupled with the fact that there is no scope of its business, substantial losses, clearly indicates that there is diminution in the value of investments, other than temporary. Accordingly, the provision for diminution in value of investments in subsidiary should be appropriately provided for in the financial statements.</a:t>
            </a:r>
          </a:p>
          <a:p>
            <a:endParaRPr lang="en-US" dirty="0">
              <a:solidFill>
                <a:schemeClr val="tx1"/>
              </a:solidFill>
            </a:endParaRPr>
          </a:p>
          <a:p>
            <a:endParaRPr lang="en-IN" dirty="0"/>
          </a:p>
        </p:txBody>
      </p:sp>
    </p:spTree>
    <p:extLst>
      <p:ext uri="{BB962C8B-B14F-4D97-AF65-F5344CB8AC3E}">
        <p14:creationId xmlns:p14="http://schemas.microsoft.com/office/powerpoint/2010/main" val="273176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BF433B1-54D3-42D8-8A73-467D47C65E72}"/>
              </a:ext>
            </a:extLst>
          </p:cNvPr>
          <p:cNvSpPr>
            <a:spLocks noGrp="1"/>
          </p:cNvSpPr>
          <p:nvPr>
            <p:ph type="title"/>
          </p:nvPr>
        </p:nvSpPr>
        <p:spPr/>
        <p:txBody>
          <a:bodyPr/>
          <a:lstStyle/>
          <a:p>
            <a:r>
              <a:rPr lang="en-IN" dirty="0"/>
              <a:t>AS 13 – Accounting for Investments</a:t>
            </a:r>
          </a:p>
        </p:txBody>
      </p:sp>
      <p:sp>
        <p:nvSpPr>
          <p:cNvPr id="2" name="TextBox 1">
            <a:extLst>
              <a:ext uri="{FF2B5EF4-FFF2-40B4-BE49-F238E27FC236}">
                <a16:creationId xmlns:a16="http://schemas.microsoft.com/office/drawing/2014/main" id="{DBC377AF-0397-5511-FE0A-DBFD3EAE47D5}"/>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941036BC-80FF-8A7A-6547-56F56783142D}"/>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marL="0" indent="0" algn="just">
              <a:buClr>
                <a:schemeClr val="accent3"/>
              </a:buClr>
              <a:buNone/>
              <a:defRPr/>
            </a:pPr>
            <a:r>
              <a:rPr lang="en-US" dirty="0">
                <a:solidFill>
                  <a:schemeClr val="tx1"/>
                </a:solidFill>
                <a:ea typeface="DengXian" panose="02010600030101010101" pitchFamily="2" charset="-122"/>
                <a:cs typeface="Mangal" panose="02040503050203030202" pitchFamily="18" charset="0"/>
              </a:rPr>
              <a:t>Current investments have been classified as quoted investments; however, market value of the same has not been disclosed.</a:t>
            </a:r>
          </a:p>
          <a:p>
            <a:pPr marL="0" indent="0" algn="just">
              <a:buClr>
                <a:schemeClr val="accent3"/>
              </a:buClr>
              <a:buNone/>
              <a:defRPr/>
            </a:pPr>
            <a:r>
              <a:rPr lang="en-GB" b="1" i="1" u="sng" dirty="0">
                <a:solidFill>
                  <a:srgbClr val="509030"/>
                </a:solidFill>
                <a:sym typeface="Palatino Linotype" panose="02040502050505030304"/>
              </a:rPr>
              <a:t>Requirements:</a:t>
            </a:r>
            <a:r>
              <a:rPr lang="en-GB" b="1" i="1" u="sng" dirty="0">
                <a:solidFill>
                  <a:srgbClr val="509030"/>
                </a:solidFill>
                <a:ea typeface="Palatino Linotype"/>
                <a:sym typeface="Palatino Linotype"/>
              </a:rPr>
              <a:t> </a:t>
            </a:r>
          </a:p>
          <a:p>
            <a:pPr marL="0" indent="0" algn="just">
              <a:buClr>
                <a:schemeClr val="accent3"/>
              </a:buClr>
              <a:buNone/>
              <a:defRPr/>
            </a:pPr>
            <a:r>
              <a:rPr lang="en-US" dirty="0">
                <a:solidFill>
                  <a:schemeClr val="tx1"/>
                </a:solidFill>
                <a:ea typeface="DengXian" panose="02010600030101010101" pitchFamily="2" charset="-122"/>
                <a:cs typeface="Mangal" panose="02040503050203030202" pitchFamily="18" charset="0"/>
              </a:rPr>
              <a:t>Paragraph 35(e) of AS 13</a:t>
            </a:r>
          </a:p>
          <a:p>
            <a:pPr marL="0" indent="0" algn="just">
              <a:buClr>
                <a:schemeClr val="accent3"/>
              </a:buClr>
              <a:buNone/>
              <a:defRPr/>
            </a:pPr>
            <a:r>
              <a:rPr lang="en-GB" b="1" i="1" u="sng" dirty="0">
                <a:solidFill>
                  <a:srgbClr val="509030"/>
                </a:solidFill>
                <a:ea typeface="Palatino Linotype"/>
                <a:sym typeface="Palatino Linotype"/>
              </a:rPr>
              <a:t>Observation:</a:t>
            </a:r>
          </a:p>
          <a:p>
            <a:pPr marL="0" indent="0" algn="just">
              <a:buClr>
                <a:schemeClr val="accent3"/>
              </a:buClr>
              <a:buNone/>
              <a:defRPr/>
            </a:pPr>
            <a:r>
              <a:rPr lang="en-US" dirty="0">
                <a:solidFill>
                  <a:schemeClr val="tx1"/>
                </a:solidFill>
                <a:ea typeface="DengXian" panose="02010600030101010101" pitchFamily="2" charset="-122"/>
                <a:cs typeface="Mangal" panose="02040503050203030202" pitchFamily="18" charset="0"/>
              </a:rPr>
              <a:t>The market value of quoted investments should be disclosed in the financial statements.</a:t>
            </a:r>
          </a:p>
          <a:p>
            <a:endParaRPr lang="en-US" dirty="0">
              <a:solidFill>
                <a:schemeClr val="tx1"/>
              </a:solidFill>
            </a:endParaRPr>
          </a:p>
          <a:p>
            <a:endParaRPr lang="en-IN" dirty="0"/>
          </a:p>
        </p:txBody>
      </p:sp>
    </p:spTree>
    <p:extLst>
      <p:ext uri="{BB962C8B-B14F-4D97-AF65-F5344CB8AC3E}">
        <p14:creationId xmlns:p14="http://schemas.microsoft.com/office/powerpoint/2010/main" val="6664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2" name="Title 1">
            <a:extLst>
              <a:ext uri="{FF2B5EF4-FFF2-40B4-BE49-F238E27FC236}">
                <a16:creationId xmlns:a16="http://schemas.microsoft.com/office/drawing/2014/main" id="{C3B004F2-673F-4D78-88BA-CFE38D5FC0E1}"/>
              </a:ext>
            </a:extLst>
          </p:cNvPr>
          <p:cNvSpPr>
            <a:spLocks noGrp="1"/>
          </p:cNvSpPr>
          <p:nvPr>
            <p:ph type="title"/>
          </p:nvPr>
        </p:nvSpPr>
        <p:spPr/>
        <p:txBody>
          <a:bodyPr/>
          <a:lstStyle/>
          <a:p>
            <a:r>
              <a:rPr lang="en-IN" dirty="0"/>
              <a:t>AS 15 - Employee Benefit</a:t>
            </a:r>
          </a:p>
        </p:txBody>
      </p:sp>
      <p:sp>
        <p:nvSpPr>
          <p:cNvPr id="4" name="TextBox 3">
            <a:extLst>
              <a:ext uri="{FF2B5EF4-FFF2-40B4-BE49-F238E27FC236}">
                <a16:creationId xmlns:a16="http://schemas.microsoft.com/office/drawing/2014/main" id="{5D7BF3AF-C2A3-AA32-113C-8FFC119563C5}"/>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494FD942-6131-86E7-A54D-798D04012047}"/>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
                <a:srgbClr val="000000"/>
              </a:buClr>
              <a:buSzPts val="1100"/>
            </a:pPr>
            <a:r>
              <a:rPr lang="en-IN" dirty="0">
                <a:solidFill>
                  <a:schemeClr val="tx1"/>
                </a:solidFill>
                <a:ea typeface="Palatino Linotype"/>
                <a:sym typeface="Palatino Linotype"/>
              </a:rPr>
              <a:t>In some of the cases, the amount of expense for defined contribution were not disclosed by the enterprises.</a:t>
            </a:r>
            <a:endParaRPr lang="en-IN" b="1" i="1" u="sng" dirty="0">
              <a:solidFill>
                <a:schemeClr val="tx1"/>
              </a:solidFill>
              <a:ea typeface="Palatino Linotype"/>
              <a:sym typeface="Palatino Linotype"/>
            </a:endParaRPr>
          </a:p>
          <a:p>
            <a:pPr algn="just">
              <a:buClr>
                <a:srgbClr val="000000"/>
              </a:buClr>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Clr>
                <a:srgbClr val="000000"/>
              </a:buClr>
              <a:buSzPts val="1100"/>
            </a:pPr>
            <a:r>
              <a:rPr lang="en-IN" dirty="0">
                <a:solidFill>
                  <a:schemeClr val="tx1"/>
                </a:solidFill>
                <a:ea typeface="Palatino Linotype"/>
                <a:sym typeface="Palatino Linotype"/>
              </a:rPr>
              <a:t>Paragraph 47 of AS 15</a:t>
            </a:r>
          </a:p>
          <a:p>
            <a:pPr algn="just">
              <a:buClr>
                <a:srgbClr val="000000"/>
              </a:buClr>
              <a:buSzPts val="1100"/>
            </a:pPr>
            <a:r>
              <a:rPr lang="en-IN" b="1" i="1" u="sng" dirty="0">
                <a:solidFill>
                  <a:srgbClr val="509030"/>
                </a:solidFill>
                <a:ea typeface="Palatino Linotype"/>
                <a:sym typeface="Palatino Linotype"/>
              </a:rPr>
              <a:t>Observation</a:t>
            </a:r>
            <a:r>
              <a:rPr lang="en-IN" b="1" i="1" dirty="0">
                <a:solidFill>
                  <a:srgbClr val="509030"/>
                </a:solidFill>
                <a:ea typeface="Palatino Linotype"/>
                <a:sym typeface="Palatino Linotype"/>
              </a:rPr>
              <a:t>:</a:t>
            </a:r>
          </a:p>
          <a:p>
            <a:pPr algn="just">
              <a:buClr>
                <a:srgbClr val="000000"/>
              </a:buClr>
              <a:buSzPts val="1100"/>
            </a:pPr>
            <a:r>
              <a:rPr lang="en-US" dirty="0">
                <a:solidFill>
                  <a:schemeClr val="tx1"/>
                </a:solidFill>
                <a:ea typeface="Palatino Linotype"/>
                <a:sym typeface="Palatino Linotype"/>
              </a:rPr>
              <a:t>The amount recognized as an expense for the defined contribution plan should be disclosed in the notes to the accounts.</a:t>
            </a:r>
            <a:endParaRPr lang="en-IN" dirty="0">
              <a:solidFill>
                <a:schemeClr val="tx1"/>
              </a:solidFill>
              <a:ea typeface="Palatino Linotype"/>
              <a:sym typeface="Palatino Linotype"/>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578EC4A9-B6F5-4577-9A1D-69656F845FE4}"/>
              </a:ext>
            </a:extLst>
          </p:cNvPr>
          <p:cNvSpPr>
            <a:spLocks noGrp="1"/>
          </p:cNvSpPr>
          <p:nvPr>
            <p:ph type="title"/>
          </p:nvPr>
        </p:nvSpPr>
        <p:spPr/>
        <p:txBody>
          <a:bodyPr/>
          <a:lstStyle/>
          <a:p>
            <a:r>
              <a:rPr lang="en-IN" dirty="0"/>
              <a:t>AS 15 - Employee Benefit</a:t>
            </a:r>
          </a:p>
        </p:txBody>
      </p:sp>
      <p:sp>
        <p:nvSpPr>
          <p:cNvPr id="4" name="TextBox 3">
            <a:extLst>
              <a:ext uri="{FF2B5EF4-FFF2-40B4-BE49-F238E27FC236}">
                <a16:creationId xmlns:a16="http://schemas.microsoft.com/office/drawing/2014/main" id="{ABE1AEF5-B759-E33E-2AD7-3E8565D9E362}"/>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AA703847-6E2F-291D-B52E-CC221F8A5C7D}"/>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
                <a:srgbClr val="000000"/>
              </a:buClr>
              <a:buSzPts val="1100"/>
            </a:pPr>
            <a:r>
              <a:rPr lang="en-US" dirty="0">
                <a:solidFill>
                  <a:schemeClr val="tx1"/>
                </a:solidFill>
                <a:ea typeface="Palatino Linotype"/>
                <a:sym typeface="Palatino Linotype"/>
              </a:rPr>
              <a:t>The accounting policy on employee benefits states that defined benefit obligations are determined using the services of a qualified actuary. However, there was no disclosure as to whether the projected unit credit method was used in determining the defined benefit obligations.</a:t>
            </a:r>
            <a:endParaRPr lang="en-IN" b="1" i="1" u="sng" dirty="0">
              <a:solidFill>
                <a:schemeClr val="tx1"/>
              </a:solidFill>
              <a:ea typeface="Palatino Linotype"/>
              <a:sym typeface="Palatino Linotype"/>
            </a:endParaRPr>
          </a:p>
          <a:p>
            <a:pPr algn="just">
              <a:buClr>
                <a:srgbClr val="000000"/>
              </a:buClr>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Clr>
                <a:srgbClr val="000000"/>
              </a:buClr>
              <a:buSzPts val="1100"/>
            </a:pPr>
            <a:r>
              <a:rPr lang="en-IN" dirty="0">
                <a:solidFill>
                  <a:schemeClr val="tx1"/>
                </a:solidFill>
                <a:ea typeface="Palatino Linotype"/>
                <a:sym typeface="Palatino Linotype"/>
              </a:rPr>
              <a:t>Paragraph 65 of AS 15</a:t>
            </a:r>
          </a:p>
          <a:p>
            <a:pPr algn="just">
              <a:buClr>
                <a:srgbClr val="000000"/>
              </a:buClr>
              <a:buSzPts val="1100"/>
            </a:pPr>
            <a:r>
              <a:rPr lang="en-IN" b="1" i="1" u="sng" dirty="0">
                <a:solidFill>
                  <a:srgbClr val="509030"/>
                </a:solidFill>
                <a:ea typeface="Palatino Linotype"/>
                <a:sym typeface="Palatino Linotype"/>
              </a:rPr>
              <a:t>Observation</a:t>
            </a:r>
            <a:r>
              <a:rPr lang="en-IN" b="1" i="1" dirty="0">
                <a:solidFill>
                  <a:srgbClr val="509030"/>
                </a:solidFill>
                <a:ea typeface="Palatino Linotype"/>
                <a:sym typeface="Palatino Linotype"/>
              </a:rPr>
              <a:t>:</a:t>
            </a:r>
          </a:p>
          <a:p>
            <a:pPr algn="just">
              <a:buClr>
                <a:srgbClr val="000000"/>
              </a:buClr>
              <a:buSzPts val="1100"/>
            </a:pPr>
            <a:r>
              <a:rPr lang="en-IN" dirty="0">
                <a:solidFill>
                  <a:schemeClr val="tx1"/>
                </a:solidFill>
                <a:ea typeface="Palatino Linotype"/>
                <a:sym typeface="Palatino Linotype"/>
              </a:rPr>
              <a:t>The projected unit credit method should be followed for determination of defined benefit obligations, and accordingly, should be explicitly mentioned in the accounting policy on employee benefits</a:t>
            </a:r>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2" name="Title 1">
            <a:extLst>
              <a:ext uri="{FF2B5EF4-FFF2-40B4-BE49-F238E27FC236}">
                <a16:creationId xmlns:a16="http://schemas.microsoft.com/office/drawing/2014/main" id="{FA8EEE77-263B-4086-BD3B-2E1CC8365267}"/>
              </a:ext>
            </a:extLst>
          </p:cNvPr>
          <p:cNvSpPr>
            <a:spLocks noGrp="1"/>
          </p:cNvSpPr>
          <p:nvPr>
            <p:ph type="title"/>
          </p:nvPr>
        </p:nvSpPr>
        <p:spPr/>
        <p:txBody>
          <a:bodyPr/>
          <a:lstStyle/>
          <a:p>
            <a:r>
              <a:rPr lang="en-IN" dirty="0"/>
              <a:t>AS 15 - Employee Benefit</a:t>
            </a:r>
          </a:p>
        </p:txBody>
      </p:sp>
      <p:sp>
        <p:nvSpPr>
          <p:cNvPr id="4" name="TextBox 3">
            <a:extLst>
              <a:ext uri="{FF2B5EF4-FFF2-40B4-BE49-F238E27FC236}">
                <a16:creationId xmlns:a16="http://schemas.microsoft.com/office/drawing/2014/main" id="{23AA29D8-47A6-6AB8-A2A0-538F138EBD5F}"/>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E8B4538B-3D36-69EC-151A-06F30B966FBF}"/>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SzPts val="1100"/>
            </a:pPr>
            <a:r>
              <a:rPr lang="en-GB" dirty="0">
                <a:solidFill>
                  <a:schemeClr val="tx1"/>
                </a:solidFill>
                <a:ea typeface="Palatino Linotype"/>
                <a:sym typeface="Palatino Linotype"/>
              </a:rPr>
              <a:t>Accounting policy on termination benefits of a company states that payments under Voluntary Retirement Scheme are recognized in the Statement of Profit and Loss of the year in which such payment are affected.</a:t>
            </a:r>
            <a:endParaRPr lang="en-IN" b="1" i="1" u="sng" dirty="0">
              <a:solidFill>
                <a:schemeClr val="tx1"/>
              </a:solidFill>
              <a:ea typeface="Palatino Linotype"/>
              <a:sym typeface="Palatino Linotype"/>
            </a:endParaRPr>
          </a:p>
          <a:p>
            <a:pPr algn="just">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SzPts val="1100"/>
            </a:pPr>
            <a:r>
              <a:rPr lang="en-IN" dirty="0">
                <a:solidFill>
                  <a:schemeClr val="tx1"/>
                </a:solidFill>
                <a:ea typeface="Palatino Linotype"/>
                <a:sym typeface="Palatino Linotype"/>
              </a:rPr>
              <a:t>Paragraph 134 of AS 15</a:t>
            </a:r>
          </a:p>
          <a:p>
            <a:pPr algn="just">
              <a:buSzPts val="1100"/>
            </a:pPr>
            <a:r>
              <a:rPr lang="en-IN" b="1" i="1" u="sng" dirty="0">
                <a:solidFill>
                  <a:srgbClr val="509030"/>
                </a:solidFill>
                <a:ea typeface="Palatino Linotype"/>
                <a:sym typeface="Palatino Linotype"/>
              </a:rPr>
              <a:t>Observation:</a:t>
            </a:r>
          </a:p>
          <a:p>
            <a:pPr algn="just">
              <a:buSzPts val="1100"/>
            </a:pPr>
            <a:r>
              <a:rPr lang="en-US" dirty="0">
                <a:solidFill>
                  <a:schemeClr val="tx1"/>
                </a:solidFill>
              </a:rPr>
              <a:t>An enterprise is required to provide for termination benefits on an accrual basis, not on a payment basis.</a:t>
            </a:r>
            <a:endParaRPr lang="en-IN" dirty="0">
              <a:solidFill>
                <a:schemeClr val="tx1"/>
              </a:solidFill>
              <a:sym typeface="Palatino Linotype"/>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0E8FA127-FDDE-4788-A078-9D8E459FD53F}"/>
              </a:ext>
            </a:extLst>
          </p:cNvPr>
          <p:cNvSpPr>
            <a:spLocks noGrp="1"/>
          </p:cNvSpPr>
          <p:nvPr>
            <p:ph type="title"/>
          </p:nvPr>
        </p:nvSpPr>
        <p:spPr/>
        <p:txBody>
          <a:bodyPr/>
          <a:lstStyle/>
          <a:p>
            <a:r>
              <a:rPr lang="en-IN" dirty="0"/>
              <a:t>AS 16 – Borrowing Cost</a:t>
            </a:r>
          </a:p>
        </p:txBody>
      </p:sp>
      <p:sp>
        <p:nvSpPr>
          <p:cNvPr id="2" name="TextBox 1">
            <a:extLst>
              <a:ext uri="{FF2B5EF4-FFF2-40B4-BE49-F238E27FC236}">
                <a16:creationId xmlns:a16="http://schemas.microsoft.com/office/drawing/2014/main" id="{FFD43748-3A18-23CC-4B86-4DA72F3B3AEB}"/>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6BD4F027-B08F-17E5-9FC0-455296CEBAEA}"/>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Tx/>
              <a:buSzTx/>
            </a:pPr>
            <a:r>
              <a:rPr lang="en-US" dirty="0">
                <a:solidFill>
                  <a:srgbClr val="000000"/>
                </a:solidFill>
              </a:rPr>
              <a:t>Note on secured loans as well as related information given in the notes to accounts, reflects that certain borrowing cost has been incurred during the year and a portion of which was </a:t>
            </a:r>
            <a:r>
              <a:rPr lang="en-US" dirty="0" err="1">
                <a:solidFill>
                  <a:srgbClr val="000000"/>
                </a:solidFill>
              </a:rPr>
              <a:t>capitalised</a:t>
            </a:r>
            <a:r>
              <a:rPr lang="en-US" dirty="0">
                <a:solidFill>
                  <a:srgbClr val="000000"/>
                </a:solidFill>
              </a:rPr>
              <a:t> to the value of fixed assets and rest of portion was expensed.</a:t>
            </a:r>
          </a:p>
          <a:p>
            <a:pPr algn="just">
              <a:buClrTx/>
              <a:buSzTx/>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ClrTx/>
              <a:buSzTx/>
            </a:pPr>
            <a:r>
              <a:rPr lang="en-IN" dirty="0">
                <a:solidFill>
                  <a:srgbClr val="000000"/>
                </a:solidFill>
                <a:ea typeface="Palatino Linotype"/>
                <a:sym typeface="Palatino Linotype"/>
              </a:rPr>
              <a:t>Paragraph 23(a) of AS 16</a:t>
            </a:r>
            <a:endParaRPr lang="en-US" dirty="0">
              <a:solidFill>
                <a:schemeClr val="tx1"/>
              </a:solidFill>
              <a:ea typeface="Palatino Linotype"/>
              <a:sym typeface="Palatino Linotype"/>
            </a:endParaRPr>
          </a:p>
          <a:p>
            <a:pPr algn="just">
              <a:buClrTx/>
              <a:buSzTx/>
            </a:pPr>
            <a:r>
              <a:rPr lang="en-US" b="1" i="1" u="sng" dirty="0">
                <a:solidFill>
                  <a:srgbClr val="509030"/>
                </a:solidFill>
              </a:rPr>
              <a:t>Observation:</a:t>
            </a:r>
          </a:p>
          <a:p>
            <a:pPr algn="just">
              <a:buClrTx/>
              <a:buSzTx/>
            </a:pPr>
            <a:r>
              <a:rPr lang="en-US" dirty="0">
                <a:solidFill>
                  <a:srgbClr val="000000"/>
                </a:solidFill>
              </a:rPr>
              <a:t>Although, the company had capitalized a signification portion of financial charges to the value of fixed assets but the accounting policy as adopted by it for borrowing cost has not been disclosed.</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E63D9368-8338-4272-8F0A-B01F6F27AB35}"/>
              </a:ext>
            </a:extLst>
          </p:cNvPr>
          <p:cNvSpPr>
            <a:spLocks noGrp="1"/>
          </p:cNvSpPr>
          <p:nvPr>
            <p:ph type="title"/>
          </p:nvPr>
        </p:nvSpPr>
        <p:spPr/>
        <p:txBody>
          <a:bodyPr/>
          <a:lstStyle/>
          <a:p>
            <a:r>
              <a:rPr lang="en-IN" dirty="0"/>
              <a:t>AS 16 – Borrowing Cost</a:t>
            </a:r>
          </a:p>
        </p:txBody>
      </p:sp>
      <p:sp>
        <p:nvSpPr>
          <p:cNvPr id="2" name="TextBox 1">
            <a:extLst>
              <a:ext uri="{FF2B5EF4-FFF2-40B4-BE49-F238E27FC236}">
                <a16:creationId xmlns:a16="http://schemas.microsoft.com/office/drawing/2014/main" id="{B5063C14-867E-A501-B18F-1607141D692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81988DB9-3B5E-766B-D000-FCE68BF4B627}"/>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Tx/>
              <a:buSzTx/>
            </a:pPr>
            <a:r>
              <a:rPr lang="en-US" dirty="0">
                <a:solidFill>
                  <a:srgbClr val="000000"/>
                </a:solidFill>
              </a:rPr>
              <a:t>Different companies are found to be treating debt restructuring charges/ external commercial borrowings upfront fees as follows:</a:t>
            </a:r>
          </a:p>
          <a:p>
            <a:pPr marL="274320" indent="-274320" algn="just">
              <a:buClr>
                <a:srgbClr val="509030"/>
              </a:buClr>
              <a:buSzTx/>
              <a:buFont typeface="Calibri" panose="020F0502020204030204" pitchFamily="34" charset="0"/>
              <a:buChar char="•"/>
            </a:pPr>
            <a:r>
              <a:rPr lang="en-US" dirty="0">
                <a:solidFill>
                  <a:srgbClr val="000000"/>
                </a:solidFill>
              </a:rPr>
              <a:t>Restructuring charges which had been paid to extinguish high-cost debts, were written-off over the tenure of fresh loans taken for refinancing such high - cost debts.</a:t>
            </a:r>
            <a:endParaRPr lang="en-US" sz="1700" dirty="0">
              <a:solidFill>
                <a:srgbClr val="000000"/>
              </a:solidFill>
            </a:endParaRPr>
          </a:p>
          <a:p>
            <a:pPr algn="just">
              <a:buClr>
                <a:srgbClr val="000000"/>
              </a:buClr>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Clr>
                <a:srgbClr val="000000"/>
              </a:buClr>
              <a:buSzPts val="1100"/>
            </a:pPr>
            <a:r>
              <a:rPr lang="en-IN" dirty="0">
                <a:solidFill>
                  <a:srgbClr val="000000"/>
                </a:solidFill>
                <a:ea typeface="Palatino Linotype"/>
                <a:sym typeface="Palatino Linotype"/>
              </a:rPr>
              <a:t>Paragraphs 3, 4 (c) and 6 of AS 16</a:t>
            </a:r>
            <a:endParaRPr lang="en-IN" sz="1700" dirty="0">
              <a:solidFill>
                <a:srgbClr val="000000"/>
              </a:solidFill>
              <a:ea typeface="Palatino Linotype"/>
              <a:sym typeface="Palatino Linotype"/>
            </a:endParaRPr>
          </a:p>
          <a:p>
            <a:pPr algn="just">
              <a:buClrTx/>
              <a:buSzTx/>
            </a:pPr>
            <a:r>
              <a:rPr lang="en-US" b="1" i="1" u="sng" dirty="0">
                <a:solidFill>
                  <a:srgbClr val="509030"/>
                </a:solidFill>
              </a:rPr>
              <a:t>Observation:</a:t>
            </a:r>
          </a:p>
          <a:p>
            <a:pPr algn="just">
              <a:buClrTx/>
              <a:buSzTx/>
            </a:pPr>
            <a:r>
              <a:rPr lang="en-US" dirty="0">
                <a:solidFill>
                  <a:srgbClr val="000000"/>
                </a:solidFill>
              </a:rPr>
              <a:t>Debt restructuring charges paid to extinguish high-cost debts were not incurred for the acquisition, construction or production of qualifying assets. In fact, it involves revision in the terms of borrowings. Therefore, such costs are not eligible for </a:t>
            </a:r>
            <a:r>
              <a:rPr lang="en-US" dirty="0" err="1">
                <a:solidFill>
                  <a:srgbClr val="000000"/>
                </a:solidFill>
              </a:rPr>
              <a:t>capitalisation</a:t>
            </a:r>
            <a:r>
              <a:rPr lang="en-US" dirty="0">
                <a:solidFill>
                  <a:srgbClr val="000000"/>
                </a:solidFill>
              </a:rPr>
              <a:t> with the cost of asset. </a:t>
            </a:r>
          </a:p>
          <a:p>
            <a:pPr algn="just">
              <a:buClrTx/>
              <a:buSzTx/>
            </a:pPr>
            <a:r>
              <a:rPr lang="en-US" dirty="0">
                <a:solidFill>
                  <a:srgbClr val="000000"/>
                </a:solidFill>
              </a:rPr>
              <a:t>Further, AS 16 does not prescribe </a:t>
            </a:r>
            <a:r>
              <a:rPr lang="en-US" dirty="0" err="1">
                <a:solidFill>
                  <a:srgbClr val="000000"/>
                </a:solidFill>
              </a:rPr>
              <a:t>amortisation</a:t>
            </a:r>
            <a:r>
              <a:rPr lang="en-US" dirty="0">
                <a:solidFill>
                  <a:srgbClr val="000000"/>
                </a:solidFill>
              </a:rPr>
              <a:t> of such costs. Thus, the treatment followed by the company to defer such expenses is not in accordance with the requirements of AS 16.</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170D88BD-EC80-440B-9E41-F74008FA7D83}"/>
              </a:ext>
            </a:extLst>
          </p:cNvPr>
          <p:cNvSpPr>
            <a:spLocks noGrp="1"/>
          </p:cNvSpPr>
          <p:nvPr>
            <p:ph type="title"/>
          </p:nvPr>
        </p:nvSpPr>
        <p:spPr/>
        <p:txBody>
          <a:bodyPr/>
          <a:lstStyle/>
          <a:p>
            <a:r>
              <a:rPr lang="en-IN" dirty="0"/>
              <a:t>AS 17 – Segment Reporting</a:t>
            </a:r>
          </a:p>
        </p:txBody>
      </p:sp>
      <p:sp>
        <p:nvSpPr>
          <p:cNvPr id="2" name="TextBox 1">
            <a:extLst>
              <a:ext uri="{FF2B5EF4-FFF2-40B4-BE49-F238E27FC236}">
                <a16:creationId xmlns:a16="http://schemas.microsoft.com/office/drawing/2014/main" id="{144959BD-9C2A-D4E8-EF2F-B699C5D480D7}"/>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9784F5A0-5B0D-451D-3DD4-158B565F7592}"/>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rgbClr val="000000"/>
                </a:solidFill>
              </a:rPr>
              <a:t>At times, financial statements neither contained any accounting policy on Segment Reporting nor any segmental information.</a:t>
            </a:r>
            <a:endParaRPr lang="en-IN" b="1" i="1" u="sng" dirty="0">
              <a:solidFill>
                <a:schemeClr val="accent2"/>
              </a:solidFill>
              <a:ea typeface="Palatino Linotype"/>
              <a:sym typeface="Palatino Linotype"/>
            </a:endParaRPr>
          </a:p>
          <a:p>
            <a:pPr algn="just">
              <a:buClr>
                <a:srgbClr val="000000"/>
              </a:buClr>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Clr>
                <a:srgbClr val="000000"/>
              </a:buClr>
              <a:buSzPts val="1100"/>
            </a:pPr>
            <a:r>
              <a:rPr lang="en-IN" dirty="0">
                <a:solidFill>
                  <a:srgbClr val="000000"/>
                </a:solidFill>
                <a:ea typeface="Palatino Linotype"/>
                <a:sym typeface="Palatino Linotype"/>
              </a:rPr>
              <a:t>Paragraph 38 of AS 17</a:t>
            </a:r>
            <a:endParaRPr lang="en-US" dirty="0">
              <a:solidFill>
                <a:srgbClr val="000000"/>
              </a:solidFill>
            </a:endParaRPr>
          </a:p>
          <a:p>
            <a:pPr algn="just"/>
            <a:r>
              <a:rPr lang="en-US" b="1" i="1" u="sng" dirty="0">
                <a:solidFill>
                  <a:srgbClr val="509030"/>
                </a:solidFill>
              </a:rPr>
              <a:t>Observation:</a:t>
            </a:r>
          </a:p>
          <a:p>
            <a:pPr algn="just"/>
            <a:r>
              <a:rPr lang="en-US" dirty="0">
                <a:solidFill>
                  <a:srgbClr val="000000"/>
                </a:solidFill>
              </a:rPr>
              <a:t>Where the company has neither more than one business segment nor more than one geographical segment, then, the fact that there is only one ‘business segment’ and ‘geographical segment’ should be disclosed by way of the note. Thus, there is n</a:t>
            </a:r>
            <a:r>
              <a:rPr lang="en-IN" dirty="0">
                <a:solidFill>
                  <a:srgbClr val="000000"/>
                </a:solidFill>
              </a:rPr>
              <a:t>on-compliance of AS 17. </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C4B7B432-85FF-4E2E-9499-65EC40EE3E4E}"/>
              </a:ext>
            </a:extLst>
          </p:cNvPr>
          <p:cNvSpPr>
            <a:spLocks noGrp="1"/>
          </p:cNvSpPr>
          <p:nvPr>
            <p:ph type="title"/>
          </p:nvPr>
        </p:nvSpPr>
        <p:spPr/>
        <p:txBody>
          <a:bodyPr/>
          <a:lstStyle/>
          <a:p>
            <a:r>
              <a:rPr lang="en-IN" dirty="0"/>
              <a:t>AS 17 – Segment Reporting</a:t>
            </a:r>
          </a:p>
        </p:txBody>
      </p:sp>
      <p:sp>
        <p:nvSpPr>
          <p:cNvPr id="2" name="TextBox 1">
            <a:extLst>
              <a:ext uri="{FF2B5EF4-FFF2-40B4-BE49-F238E27FC236}">
                <a16:creationId xmlns:a16="http://schemas.microsoft.com/office/drawing/2014/main" id="{65828BBA-4E6A-5B38-FA94-9565100374B1}"/>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A32DDC69-FA75-348D-5B0D-3B473C35441C}"/>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
                <a:schemeClr val="accent3"/>
              </a:buClr>
              <a:defRPr/>
            </a:pPr>
            <a:r>
              <a:rPr lang="en-US" dirty="0">
                <a:solidFill>
                  <a:srgbClr val="000000"/>
                </a:solidFill>
              </a:rPr>
              <a:t>There were significant differences in the figures of net profit after tax, total assets and total liabilities, as reported in the financial statement as against those reported in the segment report of the enterprise.</a:t>
            </a:r>
          </a:p>
          <a:p>
            <a:pPr algn="just">
              <a:buClr>
                <a:srgbClr val="000000"/>
              </a:buClr>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lgn="just">
              <a:buClr>
                <a:srgbClr val="000000"/>
              </a:buClr>
              <a:buSzPts val="1100"/>
            </a:pPr>
            <a:r>
              <a:rPr lang="en-IN" dirty="0">
                <a:solidFill>
                  <a:srgbClr val="000000"/>
                </a:solidFill>
                <a:ea typeface="Palatino Linotype"/>
                <a:sym typeface="Palatino Linotype"/>
              </a:rPr>
              <a:t>Paragraph 46 of AS 17</a:t>
            </a:r>
            <a:endParaRPr lang="en-US" dirty="0">
              <a:solidFill>
                <a:srgbClr val="000000"/>
              </a:solidFill>
            </a:endParaRPr>
          </a:p>
          <a:p>
            <a:pPr algn="just">
              <a:buClr>
                <a:schemeClr val="accent3"/>
              </a:buClr>
              <a:defRPr/>
            </a:pPr>
            <a:r>
              <a:rPr lang="en-US" b="1" i="1" u="sng" dirty="0">
                <a:solidFill>
                  <a:srgbClr val="509030"/>
                </a:solidFill>
              </a:rPr>
              <a:t>Observation:</a:t>
            </a:r>
          </a:p>
          <a:p>
            <a:pPr algn="just">
              <a:buClr>
                <a:schemeClr val="accent3"/>
              </a:buClr>
              <a:defRPr/>
            </a:pPr>
            <a:r>
              <a:rPr lang="en-US" dirty="0">
                <a:solidFill>
                  <a:srgbClr val="000000"/>
                </a:solidFill>
              </a:rPr>
              <a:t>An enterprise should present reconciliation between the information disclosed for reportable segments and the aggregated information in the enterprise financial statements. </a:t>
            </a:r>
            <a:endParaRPr lang="en-US" b="1" dirty="0">
              <a:solidFill>
                <a:srgbClr val="000000"/>
              </a:solidFill>
            </a:endParaRP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54B78-0262-40F3-921F-546413F81091}"/>
              </a:ext>
            </a:extLst>
          </p:cNvPr>
          <p:cNvSpPr>
            <a:spLocks noGrp="1"/>
          </p:cNvSpPr>
          <p:nvPr>
            <p:ph type="title"/>
          </p:nvPr>
        </p:nvSpPr>
        <p:spPr/>
        <p:txBody>
          <a:bodyPr/>
          <a:lstStyle/>
          <a:p>
            <a:r>
              <a:rPr lang="en-IN" dirty="0"/>
              <a:t>AS 18 - Related Party Disclosures</a:t>
            </a:r>
          </a:p>
        </p:txBody>
      </p:sp>
      <p:sp>
        <p:nvSpPr>
          <p:cNvPr id="3" name="TextBox 2">
            <a:extLst>
              <a:ext uri="{FF2B5EF4-FFF2-40B4-BE49-F238E27FC236}">
                <a16:creationId xmlns:a16="http://schemas.microsoft.com/office/drawing/2014/main" id="{0FC4C68B-EAF4-7172-E3AB-9BC85E5A6FDC}"/>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67C39900-E26F-9046-5074-F579150E94A9}"/>
              </a:ext>
            </a:extLst>
          </p:cNvPr>
          <p:cNvSpPr>
            <a:spLocks noGrp="1"/>
          </p:cNvSpPr>
          <p:nvPr>
            <p:ph idx="1"/>
          </p:nvPr>
        </p:nvSpPr>
        <p:spPr>
          <a:xfrm>
            <a:off x="386366" y="914400"/>
            <a:ext cx="11403730" cy="5421086"/>
          </a:xfrm>
        </p:spPr>
        <p:txBody>
          <a:bodyPr>
            <a:no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marL="0" indent="0" algn="just">
              <a:buClr>
                <a:schemeClr val="accent3"/>
              </a:buClr>
              <a:buNone/>
              <a:defRPr/>
            </a:pPr>
            <a:r>
              <a:rPr lang="en-US" dirty="0">
                <a:solidFill>
                  <a:srgbClr val="000000"/>
                </a:solidFill>
              </a:rPr>
              <a:t>Certain transactions have been reported with X Ltd. but there is no disclosure of the description of the relationship with X Ltd.</a:t>
            </a:r>
            <a:endParaRPr lang="en-GB" b="1" i="1" u="sng" dirty="0">
              <a:solidFill>
                <a:srgbClr val="509030"/>
              </a:solidFill>
              <a:sym typeface="Palatino Linotype" panose="02040502050505030304"/>
            </a:endParaRPr>
          </a:p>
          <a:p>
            <a:pPr algn="just"/>
            <a:r>
              <a:rPr lang="en-GB" b="1" i="1" u="sng" dirty="0">
                <a:solidFill>
                  <a:srgbClr val="509030"/>
                </a:solidFill>
                <a:sym typeface="Palatino Linotype" panose="02040502050505030304"/>
              </a:rPr>
              <a:t>Requirements:</a:t>
            </a:r>
            <a:r>
              <a:rPr lang="en-GB" b="1" i="1" u="sng" dirty="0">
                <a:solidFill>
                  <a:srgbClr val="509030"/>
                </a:solidFill>
                <a:ea typeface="Palatino Linotype"/>
                <a:sym typeface="Palatino Linotype"/>
              </a:rPr>
              <a:t> </a:t>
            </a:r>
          </a:p>
          <a:p>
            <a:pPr algn="just"/>
            <a:r>
              <a:rPr lang="en-IN" dirty="0">
                <a:solidFill>
                  <a:schemeClr val="tx1"/>
                </a:solidFill>
              </a:rPr>
              <a:t>Paragraph 23 (ii) of AS 18</a:t>
            </a:r>
            <a:endParaRPr lang="en-GB" b="1" i="1" u="sng" dirty="0">
              <a:solidFill>
                <a:srgbClr val="509030"/>
              </a:solidFill>
              <a:ea typeface="Palatino Linotype"/>
              <a:sym typeface="Palatino Linotype"/>
            </a:endParaRPr>
          </a:p>
          <a:p>
            <a:pPr algn="just"/>
            <a:r>
              <a:rPr lang="en-GB" b="1" i="1" u="sng" dirty="0">
                <a:solidFill>
                  <a:srgbClr val="509030"/>
                </a:solidFill>
                <a:ea typeface="Palatino Linotype"/>
                <a:sym typeface="Palatino Linotype"/>
              </a:rPr>
              <a:t>Observation </a:t>
            </a:r>
            <a:r>
              <a:rPr lang="en-GB" b="1" i="1" u="sng" dirty="0">
                <a:solidFill>
                  <a:srgbClr val="509030"/>
                </a:solidFill>
                <a:sym typeface="Palatino Linotype" panose="02040502050505030304"/>
              </a:rPr>
              <a:t>:</a:t>
            </a:r>
            <a:r>
              <a:rPr lang="en-GB" b="1" i="1" u="sng" dirty="0">
                <a:solidFill>
                  <a:srgbClr val="509030"/>
                </a:solidFill>
                <a:ea typeface="Palatino Linotype"/>
                <a:sym typeface="Palatino Linotype"/>
              </a:rPr>
              <a:t> </a:t>
            </a:r>
          </a:p>
          <a:p>
            <a:pPr algn="just"/>
            <a:r>
              <a:rPr lang="en-IN" dirty="0">
                <a:solidFill>
                  <a:schemeClr val="tx1"/>
                </a:solidFill>
                <a:ea typeface="Calibri"/>
              </a:rPr>
              <a:t>The nature of relationship with X Ltd. Is required to be disclosed.</a:t>
            </a:r>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7D5A7-CC05-4E86-B1E3-28A77A9073DE}"/>
              </a:ext>
            </a:extLst>
          </p:cNvPr>
          <p:cNvSpPr>
            <a:spLocks noGrp="1"/>
          </p:cNvSpPr>
          <p:nvPr>
            <p:ph type="title"/>
          </p:nvPr>
        </p:nvSpPr>
        <p:spPr/>
        <p:txBody>
          <a:bodyPr/>
          <a:lstStyle/>
          <a:p>
            <a:r>
              <a:rPr lang="en-IN" dirty="0"/>
              <a:t>AS 1 – Disclosure of Accounting Policies</a:t>
            </a:r>
          </a:p>
        </p:txBody>
      </p:sp>
      <p:sp>
        <p:nvSpPr>
          <p:cNvPr id="4" name="TextBox 3">
            <a:extLst>
              <a:ext uri="{FF2B5EF4-FFF2-40B4-BE49-F238E27FC236}">
                <a16:creationId xmlns:a16="http://schemas.microsoft.com/office/drawing/2014/main" id="{439DE278-5DF4-FC6A-E378-BC5D32674611}"/>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Content Placeholder 2">
            <a:extLst>
              <a:ext uri="{FF2B5EF4-FFF2-40B4-BE49-F238E27FC236}">
                <a16:creationId xmlns:a16="http://schemas.microsoft.com/office/drawing/2014/main" id="{634636DF-36F3-F81E-C074-4D7F8A529F07}"/>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marL="0" indent="0" algn="just">
              <a:buClr>
                <a:schemeClr val="accent3"/>
              </a:buClr>
              <a:buNone/>
              <a:defRPr/>
            </a:pPr>
            <a:r>
              <a:rPr lang="en-IN" dirty="0">
                <a:solidFill>
                  <a:srgbClr val="000000"/>
                </a:solidFill>
              </a:rPr>
              <a:t>Subsidies granted by the government for providing telecom services in rural areas are recognized as other operating income, in accordance with the relevant terms and conditions of the scheme and arrangements. </a:t>
            </a:r>
          </a:p>
          <a:p>
            <a:pPr marL="0" indent="0" algn="just">
              <a:buClr>
                <a:schemeClr val="accent3"/>
              </a:buClr>
              <a:buNone/>
              <a:defRPr/>
            </a:pPr>
            <a:r>
              <a:rPr lang="en-GB" b="1" i="1" u="sng" dirty="0">
                <a:solidFill>
                  <a:srgbClr val="509030"/>
                </a:solidFill>
                <a:sym typeface="Palatino Linotype" panose="02040502050505030304"/>
              </a:rPr>
              <a:t>Requirements: </a:t>
            </a:r>
          </a:p>
          <a:p>
            <a:pPr>
              <a:buClr>
                <a:schemeClr val="accent3"/>
              </a:buClr>
              <a:defRPr/>
            </a:pPr>
            <a:r>
              <a:rPr lang="en-US" dirty="0">
                <a:solidFill>
                  <a:srgbClr val="000000"/>
                </a:solidFill>
              </a:rPr>
              <a:t>Paragraph 24 of AS 1 </a:t>
            </a:r>
          </a:p>
          <a:p>
            <a:pPr marL="0" indent="0" algn="just">
              <a:buClr>
                <a:schemeClr val="accent3"/>
              </a:buClr>
              <a:buNone/>
              <a:defRPr/>
            </a:pPr>
            <a:r>
              <a:rPr lang="en-GB" b="1" i="1" u="sng" dirty="0">
                <a:solidFill>
                  <a:srgbClr val="509030"/>
                </a:solidFill>
                <a:ea typeface="Palatino Linotype"/>
                <a:sym typeface="Palatino Linotype"/>
              </a:rPr>
              <a:t>Observation</a:t>
            </a:r>
            <a:r>
              <a:rPr lang="en-GB" b="1" i="1" u="sng" dirty="0">
                <a:solidFill>
                  <a:srgbClr val="509030"/>
                </a:solidFill>
                <a:sym typeface="Palatino Linotype"/>
              </a:rPr>
              <a:t>: </a:t>
            </a:r>
          </a:p>
          <a:p>
            <a:pPr marL="0" indent="0" algn="just">
              <a:buClr>
                <a:schemeClr val="accent3"/>
              </a:buClr>
              <a:buNone/>
              <a:defRPr/>
            </a:pPr>
            <a:r>
              <a:rPr lang="en-IN" dirty="0">
                <a:solidFill>
                  <a:srgbClr val="000000"/>
                </a:solidFill>
              </a:rPr>
              <a:t>The timing of recognition of such grant is not clear from the stated policy. Such policy only provides a means to understand the accounting policy adopted for recognition of government grant, rather than explicitly disclosing the principles adopted for the same.</a:t>
            </a:r>
            <a:endParaRPr lang="en-US" dirty="0">
              <a:solidFill>
                <a:schemeClr val="tx1"/>
              </a:solidFill>
            </a:endParaRPr>
          </a:p>
          <a:p>
            <a:endParaRPr lang="en-IN" dirty="0"/>
          </a:p>
        </p:txBody>
      </p:sp>
    </p:spTree>
    <p:extLst>
      <p:ext uri="{BB962C8B-B14F-4D97-AF65-F5344CB8AC3E}">
        <p14:creationId xmlns:p14="http://schemas.microsoft.com/office/powerpoint/2010/main" val="299764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34AB5-DE90-4BE1-B47B-8DB0DF49D4DE}"/>
              </a:ext>
            </a:extLst>
          </p:cNvPr>
          <p:cNvSpPr>
            <a:spLocks noGrp="1"/>
          </p:cNvSpPr>
          <p:nvPr>
            <p:ph type="title"/>
          </p:nvPr>
        </p:nvSpPr>
        <p:spPr/>
        <p:txBody>
          <a:bodyPr/>
          <a:lstStyle/>
          <a:p>
            <a:r>
              <a:rPr lang="en-IN" dirty="0"/>
              <a:t>AS 18 - Related Party Disclosures</a:t>
            </a:r>
          </a:p>
        </p:txBody>
      </p:sp>
      <p:sp>
        <p:nvSpPr>
          <p:cNvPr id="3" name="TextBox 2">
            <a:extLst>
              <a:ext uri="{FF2B5EF4-FFF2-40B4-BE49-F238E27FC236}">
                <a16:creationId xmlns:a16="http://schemas.microsoft.com/office/drawing/2014/main" id="{42D4B429-D3EF-FABB-F884-1A770B67886F}"/>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F9FA82B0-BE94-2DF2-D8E8-179D505097C0}"/>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defRPr/>
            </a:pPr>
            <a:r>
              <a:rPr lang="en-IN" dirty="0">
                <a:solidFill>
                  <a:schemeClr val="tx1"/>
                </a:solidFill>
                <a:ea typeface="Times New Roman"/>
              </a:rPr>
              <a:t>Non compliances relating to Key Management Personnel (KMP).</a:t>
            </a:r>
            <a:endParaRPr lang="en-GB" b="1" i="1" u="sng" dirty="0">
              <a:solidFill>
                <a:schemeClr val="tx1"/>
              </a:solidFill>
              <a:ea typeface="Palatino Linotype"/>
              <a:sym typeface="Palatino Linotype"/>
            </a:endParaRPr>
          </a:p>
          <a:p>
            <a:pPr algn="just">
              <a:defRPr/>
            </a:pPr>
            <a:r>
              <a:rPr lang="en-GB" b="1" i="1" u="sng" dirty="0">
                <a:solidFill>
                  <a:srgbClr val="509030"/>
                </a:solidFill>
                <a:sym typeface="Palatino Linotype" panose="02040502050505030304"/>
              </a:rPr>
              <a:t>Requirements:</a:t>
            </a:r>
            <a:endParaRPr lang="en-GB" b="1" i="1" u="sng" dirty="0">
              <a:solidFill>
                <a:srgbClr val="509030"/>
              </a:solidFill>
              <a:ea typeface="Palatino Linotype"/>
              <a:sym typeface="Palatino Linotype"/>
            </a:endParaRPr>
          </a:p>
          <a:p>
            <a:pPr algn="just">
              <a:defRPr/>
            </a:pPr>
            <a:r>
              <a:rPr lang="en-IN" dirty="0">
                <a:solidFill>
                  <a:schemeClr val="tx1"/>
                </a:solidFill>
                <a:ea typeface="Calibri"/>
              </a:rPr>
              <a:t>Paragraph 14 of AS 18</a:t>
            </a:r>
            <a:endParaRPr lang="en-US" b="1" i="1" u="sng" dirty="0">
              <a:solidFill>
                <a:schemeClr val="tx1"/>
              </a:solidFill>
              <a:ea typeface="Palatino Linotype"/>
              <a:sym typeface="Palatino Linotype"/>
            </a:endParaRPr>
          </a:p>
          <a:p>
            <a:pPr algn="just">
              <a:defRPr/>
            </a:pPr>
            <a:r>
              <a:rPr lang="en-US" b="1" i="1" u="sng" dirty="0">
                <a:solidFill>
                  <a:srgbClr val="509030"/>
                </a:solidFill>
                <a:ea typeface="Palatino Linotype"/>
                <a:sym typeface="Palatino Linotype"/>
              </a:rPr>
              <a:t>Observation:</a:t>
            </a:r>
          </a:p>
          <a:p>
            <a:pPr algn="just">
              <a:defRPr/>
            </a:pPr>
            <a:r>
              <a:rPr lang="en-IN" dirty="0">
                <a:solidFill>
                  <a:schemeClr val="tx1"/>
                </a:solidFill>
                <a:ea typeface="Calibri"/>
              </a:rPr>
              <a:t>The following non-compliances were observed with respect to disclosure of KMPs:</a:t>
            </a:r>
            <a:endParaRPr lang="en-US" dirty="0">
              <a:solidFill>
                <a:schemeClr val="tx1"/>
              </a:solidFill>
              <a:ea typeface="Times New Roman"/>
            </a:endParaRPr>
          </a:p>
          <a:p>
            <a:pPr marL="274320" indent="-274320" algn="just">
              <a:buClr>
                <a:srgbClr val="509030"/>
              </a:buClr>
              <a:buFont typeface="Calibri" panose="020F0502020204030204" pitchFamily="34" charset="0"/>
              <a:buChar char="•"/>
            </a:pPr>
            <a:r>
              <a:rPr lang="en-IN" dirty="0">
                <a:solidFill>
                  <a:schemeClr val="tx1"/>
                </a:solidFill>
                <a:ea typeface="Calibri"/>
              </a:rPr>
              <a:t>The managing director or the whole-time directors or the manager have not been identified as Key Management Personnel, and consequently, the remuneration paid to them or any other transactions with them have not been disclosed under ‘Related Party Disclosure’.</a:t>
            </a:r>
            <a:endParaRPr lang="en-US" dirty="0">
              <a:solidFill>
                <a:schemeClr val="tx1"/>
              </a:solidFill>
              <a:ea typeface="Calibri"/>
            </a:endParaRPr>
          </a:p>
          <a:p>
            <a:pPr marL="274320" indent="-274320" algn="just">
              <a:buClr>
                <a:srgbClr val="509030"/>
              </a:buClr>
              <a:buFont typeface="Calibri" panose="020F0502020204030204" pitchFamily="34" charset="0"/>
              <a:buChar char="•"/>
            </a:pPr>
            <a:r>
              <a:rPr lang="en-IN" dirty="0">
                <a:solidFill>
                  <a:schemeClr val="tx1"/>
                </a:solidFill>
                <a:ea typeface="Calibri"/>
              </a:rPr>
              <a:t>The Chief Operating Officer (COO) has been reported as KMP, however, the Chief Executive Officer (CEO) who appears to have the authority and responsibility for planning, directing and controlling the activities of the company has not been identified as KMP. </a:t>
            </a:r>
          </a:p>
          <a:p>
            <a:pPr marL="274320" indent="-274320" algn="just">
              <a:spcBef>
                <a:spcPts val="600"/>
              </a:spcBef>
              <a:buClr>
                <a:srgbClr val="509030"/>
              </a:buClr>
              <a:buFont typeface="Calibri" panose="020F0502020204030204" pitchFamily="34" charset="0"/>
              <a:buChar char="•"/>
            </a:pPr>
            <a:r>
              <a:rPr lang="en-IN" dirty="0">
                <a:solidFill>
                  <a:schemeClr val="tx1"/>
                </a:solidFill>
                <a:ea typeface="Calibri"/>
              </a:rPr>
              <a:t>The transactions (i.e. remuneration) with the KMP have not been disclosed under Related Party Disclosures, instead only a reference to the note on managerial remuneration has been given.</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08F931B7-716E-4A4C-9A93-B0F5D892F7BB}"/>
              </a:ext>
            </a:extLst>
          </p:cNvPr>
          <p:cNvSpPr>
            <a:spLocks noGrp="1"/>
          </p:cNvSpPr>
          <p:nvPr>
            <p:ph type="title"/>
          </p:nvPr>
        </p:nvSpPr>
        <p:spPr/>
        <p:txBody>
          <a:bodyPr/>
          <a:lstStyle/>
          <a:p>
            <a:r>
              <a:rPr lang="en-IN" dirty="0"/>
              <a:t>AS 18 - Related Party Disclosures</a:t>
            </a:r>
          </a:p>
        </p:txBody>
      </p:sp>
      <p:sp>
        <p:nvSpPr>
          <p:cNvPr id="2" name="TextBox 1">
            <a:extLst>
              <a:ext uri="{FF2B5EF4-FFF2-40B4-BE49-F238E27FC236}">
                <a16:creationId xmlns:a16="http://schemas.microsoft.com/office/drawing/2014/main" id="{778F9082-FE54-F284-C15A-82DF02C564E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51AB2F6A-C514-9713-B943-12844F165D5C}"/>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tabLst>
                <a:tab pos="0" algn="l"/>
              </a:tabLst>
            </a:pPr>
            <a:r>
              <a:rPr lang="en-US" dirty="0">
                <a:solidFill>
                  <a:srgbClr val="000000"/>
                </a:solidFill>
              </a:rPr>
              <a:t>Under the ‘Related Party Disclosures’ transactions of similar nature along with the values thereof have been disclosed on an aggregate basis against each type of related party.</a:t>
            </a:r>
            <a:endParaRPr lang="en-IN" b="1" i="1" u="sng" dirty="0">
              <a:solidFill>
                <a:schemeClr val="accent1"/>
              </a:solidFill>
            </a:endParaRPr>
          </a:p>
          <a:p>
            <a:pPr algn="just">
              <a:tabLst>
                <a:tab pos="0" algn="l"/>
              </a:tabLst>
            </a:pPr>
            <a:r>
              <a:rPr lang="en-GB" b="1" i="1" u="sng" dirty="0">
                <a:solidFill>
                  <a:srgbClr val="509030"/>
                </a:solidFill>
                <a:sym typeface="Palatino Linotype" panose="02040502050505030304"/>
              </a:rPr>
              <a:t>Requirements:</a:t>
            </a:r>
            <a:endParaRPr lang="en-IN" b="1" i="1" u="sng" dirty="0">
              <a:solidFill>
                <a:srgbClr val="509030"/>
              </a:solidFill>
            </a:endParaRPr>
          </a:p>
          <a:p>
            <a:pPr algn="just">
              <a:tabLst>
                <a:tab pos="0" algn="l"/>
              </a:tabLst>
            </a:pPr>
            <a:r>
              <a:rPr lang="en-US" dirty="0">
                <a:solidFill>
                  <a:srgbClr val="000000"/>
                </a:solidFill>
              </a:rPr>
              <a:t>Paragraph 27 of AS 18 read with explanation thereon </a:t>
            </a:r>
            <a:endParaRPr lang="en-GB" b="1" i="1" u="sng" dirty="0">
              <a:solidFill>
                <a:schemeClr val="accent2"/>
              </a:solidFill>
              <a:ea typeface="Palatino Linotype"/>
              <a:sym typeface="Palatino Linotype"/>
            </a:endParaRPr>
          </a:p>
          <a:p>
            <a:pPr algn="just">
              <a:tabLst>
                <a:tab pos="0" algn="l"/>
              </a:tabLst>
            </a:pPr>
            <a:r>
              <a:rPr lang="en-GB" b="1" i="1" u="sng" dirty="0">
                <a:solidFill>
                  <a:srgbClr val="509030"/>
                </a:solidFill>
                <a:ea typeface="Palatino Linotype"/>
                <a:sym typeface="Palatino Linotype"/>
              </a:rPr>
              <a:t>Observation</a:t>
            </a:r>
            <a:r>
              <a:rPr lang="en-GB" b="1" dirty="0">
                <a:solidFill>
                  <a:srgbClr val="509030"/>
                </a:solidFill>
                <a:ea typeface="Palatino Linotype"/>
                <a:sym typeface="Palatino Linotype"/>
              </a:rPr>
              <a:t>:</a:t>
            </a:r>
          </a:p>
          <a:p>
            <a:pPr algn="just">
              <a:tabLst>
                <a:tab pos="0" algn="l"/>
              </a:tabLst>
            </a:pPr>
            <a:r>
              <a:rPr lang="en-US" dirty="0">
                <a:solidFill>
                  <a:srgbClr val="000000"/>
                </a:solidFill>
              </a:rPr>
              <a:t>If any transaction with an individual party constitutes 10% or more of the total related party transactions of same nature, then it is a material transaction with that party, accordingly, the names of the related parties with whom such transactions have been taken place and the volume of each such material transaction need to be disclosed separately.</a:t>
            </a:r>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 name="Title 9">
            <a:extLst>
              <a:ext uri="{FF2B5EF4-FFF2-40B4-BE49-F238E27FC236}">
                <a16:creationId xmlns:a16="http://schemas.microsoft.com/office/drawing/2014/main" id="{9B75503A-4276-4D3A-83EB-EB16A831EE31}"/>
              </a:ext>
            </a:extLst>
          </p:cNvPr>
          <p:cNvSpPr>
            <a:spLocks noGrp="1"/>
          </p:cNvSpPr>
          <p:nvPr>
            <p:ph type="title"/>
          </p:nvPr>
        </p:nvSpPr>
        <p:spPr/>
        <p:txBody>
          <a:bodyPr/>
          <a:lstStyle/>
          <a:p>
            <a:r>
              <a:rPr lang="en-IN" dirty="0"/>
              <a:t>AS 18 - Related Party Disclosures</a:t>
            </a:r>
          </a:p>
        </p:txBody>
      </p:sp>
      <p:sp>
        <p:nvSpPr>
          <p:cNvPr id="2" name="TextBox 1">
            <a:extLst>
              <a:ext uri="{FF2B5EF4-FFF2-40B4-BE49-F238E27FC236}">
                <a16:creationId xmlns:a16="http://schemas.microsoft.com/office/drawing/2014/main" id="{95E66BA0-6701-1546-8D37-901B061FFB34}"/>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CE37BFC7-1982-20DD-D2EA-3F737F58C504}"/>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SzPts val="1100"/>
            </a:pPr>
            <a:r>
              <a:rPr lang="en-IN" dirty="0">
                <a:solidFill>
                  <a:schemeClr val="tx1"/>
                </a:solidFill>
                <a:ea typeface="PT Sans Narrow"/>
                <a:sym typeface="PT Sans Narrow"/>
              </a:rPr>
              <a:t>Incorrect disclosure of nature of Related Parties.</a:t>
            </a:r>
            <a:r>
              <a:rPr lang="en-IN" b="1" dirty="0">
                <a:solidFill>
                  <a:schemeClr val="tx1"/>
                </a:solidFill>
                <a:ea typeface="PT Sans Narrow"/>
                <a:sym typeface="PT Sans Narrow"/>
              </a:rPr>
              <a:t> </a:t>
            </a:r>
            <a:endParaRPr lang="en-IN" dirty="0">
              <a:solidFill>
                <a:schemeClr val="tx1"/>
              </a:solidFill>
            </a:endParaRPr>
          </a:p>
          <a:p>
            <a:pPr algn="just">
              <a:buSzPts val="1100"/>
            </a:pPr>
            <a:r>
              <a:rPr lang="en-GB" b="1" i="1" u="sng" dirty="0">
                <a:solidFill>
                  <a:srgbClr val="509030"/>
                </a:solidFill>
                <a:sym typeface="Palatino Linotype" panose="02040502050505030304"/>
              </a:rPr>
              <a:t>Requirements:</a:t>
            </a:r>
            <a:r>
              <a:rPr lang="en-IN" b="1" i="1" dirty="0">
                <a:solidFill>
                  <a:srgbClr val="509030"/>
                </a:solidFill>
                <a:ea typeface="Palatino Linotype"/>
                <a:sym typeface="Palatino Linotype"/>
              </a:rPr>
              <a:t> </a:t>
            </a:r>
          </a:p>
          <a:p>
            <a:pPr algn="just">
              <a:buSzPts val="1100"/>
            </a:pPr>
            <a:r>
              <a:rPr lang="en-IN" dirty="0">
                <a:solidFill>
                  <a:schemeClr val="tx1"/>
                </a:solidFill>
              </a:rPr>
              <a:t>Paragraph 3 of AS 18</a:t>
            </a:r>
            <a:endParaRPr lang="en-US" b="1" i="1" u="sng" dirty="0">
              <a:solidFill>
                <a:schemeClr val="tx1"/>
              </a:solidFill>
              <a:ea typeface="Palatino Linotype"/>
              <a:sym typeface="Palatino Linotype"/>
            </a:endParaRPr>
          </a:p>
          <a:p>
            <a:pPr algn="just">
              <a:buSzPts val="1100"/>
              <a:defRPr/>
            </a:pPr>
            <a:r>
              <a:rPr lang="en-US" b="1" i="1" u="sng" dirty="0">
                <a:solidFill>
                  <a:srgbClr val="509030"/>
                </a:solidFill>
                <a:ea typeface="Palatino Linotype"/>
                <a:sym typeface="Palatino Linotype"/>
              </a:rPr>
              <a:t>Observation:</a:t>
            </a:r>
            <a:r>
              <a:rPr lang="en-US" b="1" i="1" u="sng" dirty="0">
                <a:solidFill>
                  <a:schemeClr val="accent1">
                    <a:lumMod val="75000"/>
                  </a:schemeClr>
                </a:solidFill>
                <a:ea typeface="Palatino Linotype"/>
                <a:sym typeface="Palatino Linotype"/>
              </a:rPr>
              <a:t> </a:t>
            </a:r>
            <a:endParaRPr lang="en-US" dirty="0">
              <a:solidFill>
                <a:schemeClr val="accent1">
                  <a:lumMod val="75000"/>
                </a:schemeClr>
              </a:solidFill>
            </a:endParaRPr>
          </a:p>
          <a:p>
            <a:pPr algn="just"/>
            <a:r>
              <a:rPr lang="en-US" dirty="0">
                <a:solidFill>
                  <a:schemeClr val="tx1"/>
                </a:solidFill>
              </a:rPr>
              <a:t>Under the ‘Related Party Disclosures’, following nature of relationships were provided:</a:t>
            </a:r>
          </a:p>
          <a:p>
            <a:pPr marL="274320" indent="-274320" algn="just">
              <a:buClr>
                <a:srgbClr val="509030"/>
              </a:buClr>
              <a:buFont typeface="Calibri" panose="020F0502020204030204" pitchFamily="34" charset="0"/>
              <a:buChar char="•"/>
            </a:pPr>
            <a:r>
              <a:rPr lang="en-US" dirty="0">
                <a:solidFill>
                  <a:schemeClr val="tx1"/>
                </a:solidFill>
              </a:rPr>
              <a:t>Common Director;</a:t>
            </a:r>
          </a:p>
          <a:p>
            <a:pPr marL="274320" indent="-274320" algn="just">
              <a:buClr>
                <a:srgbClr val="509030"/>
              </a:buClr>
              <a:buFont typeface="Calibri" panose="020F0502020204030204" pitchFamily="34" charset="0"/>
              <a:buChar char="•"/>
            </a:pPr>
            <a:r>
              <a:rPr lang="en-US" dirty="0">
                <a:solidFill>
                  <a:schemeClr val="tx1"/>
                </a:solidFill>
              </a:rPr>
              <a:t>Affiliates</a:t>
            </a:r>
          </a:p>
          <a:p>
            <a:pPr marL="274320" indent="-274320" algn="just">
              <a:buClr>
                <a:srgbClr val="509030"/>
              </a:buClr>
              <a:buFont typeface="Calibri" panose="020F0502020204030204" pitchFamily="34" charset="0"/>
              <a:buChar char="•"/>
            </a:pPr>
            <a:r>
              <a:rPr lang="en-US" dirty="0">
                <a:solidFill>
                  <a:schemeClr val="tx1"/>
                </a:solidFill>
              </a:rPr>
              <a:t>Lessor</a:t>
            </a:r>
          </a:p>
          <a:p>
            <a:pPr marL="274320" indent="-274320" algn="just">
              <a:buClr>
                <a:srgbClr val="509030"/>
              </a:buClr>
              <a:buFont typeface="Calibri" panose="020F0502020204030204" pitchFamily="34" charset="0"/>
              <a:buChar char="•"/>
            </a:pPr>
            <a:r>
              <a:rPr lang="en-US" dirty="0">
                <a:solidFill>
                  <a:schemeClr val="tx1"/>
                </a:solidFill>
              </a:rPr>
              <a:t>Other Related Parties</a:t>
            </a:r>
          </a:p>
          <a:p>
            <a:pPr algn="just">
              <a:buClr>
                <a:srgbClr val="00B0F0"/>
              </a:buClr>
            </a:pPr>
            <a:r>
              <a:rPr lang="en-US" dirty="0">
                <a:solidFill>
                  <a:schemeClr val="tx1"/>
                </a:solidFill>
              </a:rPr>
              <a:t>The relationship with the related parties is not clear from such descriptions. </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710C1DD-A499-4B5F-AFA0-F1BBED930DC2}"/>
              </a:ext>
            </a:extLst>
          </p:cNvPr>
          <p:cNvSpPr>
            <a:spLocks noGrp="1"/>
          </p:cNvSpPr>
          <p:nvPr>
            <p:ph type="title"/>
          </p:nvPr>
        </p:nvSpPr>
        <p:spPr/>
        <p:txBody>
          <a:bodyPr/>
          <a:lstStyle/>
          <a:p>
            <a:r>
              <a:rPr lang="en-IN" dirty="0"/>
              <a:t>AS 19 - Leases</a:t>
            </a:r>
          </a:p>
        </p:txBody>
      </p:sp>
      <p:sp>
        <p:nvSpPr>
          <p:cNvPr id="2" name="TextBox 1">
            <a:extLst>
              <a:ext uri="{FF2B5EF4-FFF2-40B4-BE49-F238E27FC236}">
                <a16:creationId xmlns:a16="http://schemas.microsoft.com/office/drawing/2014/main" id="{5C0EF158-80B8-4D12-CB23-DAD7A15D8F06}"/>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2">
            <a:extLst>
              <a:ext uri="{FF2B5EF4-FFF2-40B4-BE49-F238E27FC236}">
                <a16:creationId xmlns:a16="http://schemas.microsoft.com/office/drawing/2014/main" id="{1DC6599A-5694-2D67-5052-8C37AB8091F9}"/>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rgbClr val="000000"/>
                </a:solidFill>
              </a:rPr>
              <a:t>No disclosures were provided regarding leases.</a:t>
            </a:r>
          </a:p>
          <a:p>
            <a:pPr algn="just"/>
            <a:r>
              <a:rPr lang="en-GB" b="1" i="1" u="sng" dirty="0">
                <a:solidFill>
                  <a:srgbClr val="509030"/>
                </a:solidFill>
                <a:sym typeface="Palatino Linotype" panose="02040502050505030304"/>
              </a:rPr>
              <a:t>Requirements:</a:t>
            </a:r>
            <a:endParaRPr lang="en-GB" b="1" i="1" u="sng" dirty="0">
              <a:solidFill>
                <a:srgbClr val="509030"/>
              </a:solidFill>
              <a:ea typeface="Palatino Linotype"/>
              <a:sym typeface="Palatino Linotype"/>
            </a:endParaRPr>
          </a:p>
          <a:p>
            <a:pPr algn="just"/>
            <a:r>
              <a:rPr lang="en-US" dirty="0">
                <a:solidFill>
                  <a:srgbClr val="000000"/>
                </a:solidFill>
                <a:ea typeface="PT Sans Narrow"/>
                <a:sym typeface="PT Sans Narrow"/>
              </a:rPr>
              <a:t>Paragraph 25, 46 of AS 19 and 24 of AS 1</a:t>
            </a:r>
            <a:endParaRPr lang="en-GB" b="1" i="1" u="sng" dirty="0">
              <a:solidFill>
                <a:schemeClr val="accent1">
                  <a:lumMod val="75000"/>
                </a:schemeClr>
              </a:solidFill>
              <a:ea typeface="Palatino Linotype"/>
              <a:sym typeface="Palatino Linotype"/>
            </a:endParaRPr>
          </a:p>
          <a:p>
            <a:pPr algn="just"/>
            <a:r>
              <a:rPr lang="en-GB" b="1" i="1" u="sng" dirty="0">
                <a:solidFill>
                  <a:srgbClr val="509030"/>
                </a:solidFill>
                <a:ea typeface="Palatino Linotype"/>
                <a:sym typeface="Palatino Linotype"/>
              </a:rPr>
              <a:t>Observation:</a:t>
            </a:r>
          </a:p>
          <a:p>
            <a:pPr algn="just">
              <a:defRPr/>
            </a:pPr>
            <a:r>
              <a:rPr lang="en-US" dirty="0">
                <a:solidFill>
                  <a:srgbClr val="000000"/>
                </a:solidFill>
              </a:rPr>
              <a:t>Under note on Other Income and Other Expenses, the receipt and payment of lease rental has been disclosed. However, neither the accounting policy has been disclosed with regard to leases nor the disclosures as required under paragraph 25 and 46 of AS 19 have been made in the financial statements.</a:t>
            </a:r>
          </a:p>
          <a:p>
            <a:endParaRPr lang="en-US" dirty="0">
              <a:solidFill>
                <a:schemeClr val="tx1"/>
              </a:solidFill>
            </a:endParaRPr>
          </a:p>
          <a:p>
            <a:endParaRPr lang="en-IN" dirty="0"/>
          </a:p>
        </p:txBody>
      </p:sp>
    </p:spTree>
    <p:extLst>
      <p:ext uri="{BB962C8B-B14F-4D97-AF65-F5344CB8AC3E}">
        <p14:creationId xmlns:p14="http://schemas.microsoft.com/office/powerpoint/2010/main" val="1727540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14E9C-9A8C-4E3C-B242-2A026D0FB811}"/>
              </a:ext>
            </a:extLst>
          </p:cNvPr>
          <p:cNvSpPr>
            <a:spLocks noGrp="1"/>
          </p:cNvSpPr>
          <p:nvPr>
            <p:ph type="title"/>
          </p:nvPr>
        </p:nvSpPr>
        <p:spPr/>
        <p:txBody>
          <a:bodyPr/>
          <a:lstStyle/>
          <a:p>
            <a:r>
              <a:rPr lang="en-IN" dirty="0"/>
              <a:t>AS 20 - Earnings Per Share</a:t>
            </a:r>
          </a:p>
        </p:txBody>
      </p:sp>
      <p:sp>
        <p:nvSpPr>
          <p:cNvPr id="3" name="TextBox 2">
            <a:extLst>
              <a:ext uri="{FF2B5EF4-FFF2-40B4-BE49-F238E27FC236}">
                <a16:creationId xmlns:a16="http://schemas.microsoft.com/office/drawing/2014/main" id="{DE31498F-B298-AC13-B1A4-1F47084D54E3}"/>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EDB04C48-DBA0-F78E-003E-E423C8FBEEE9}"/>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On the face of Statement of Profit and Loss as well as under Notes to Accounts, only ‘earning per share’ has been disclosed, without stating whether it is basic EPS or diluted EPS.</a:t>
            </a:r>
            <a:endParaRPr lang="en-GB" b="1" i="1" u="sng" dirty="0">
              <a:solidFill>
                <a:schemeClr val="tx1"/>
              </a:solidFill>
              <a:sym typeface="Palatino Linotype"/>
            </a:endParaRPr>
          </a:p>
          <a:p>
            <a:pPr algn="just"/>
            <a:r>
              <a:rPr lang="en-GB" b="1" i="1" u="sng" dirty="0">
                <a:solidFill>
                  <a:srgbClr val="509030"/>
                </a:solidFill>
                <a:sym typeface="Palatino Linotype"/>
              </a:rPr>
              <a:t>Requirements:</a:t>
            </a:r>
          </a:p>
          <a:p>
            <a:pPr algn="just"/>
            <a:r>
              <a:rPr lang="en-IN" dirty="0">
                <a:solidFill>
                  <a:schemeClr val="tx1"/>
                </a:solidFill>
              </a:rPr>
              <a:t>Paragraph 8 and Paragraph </a:t>
            </a:r>
            <a:r>
              <a:rPr lang="en-US" dirty="0">
                <a:solidFill>
                  <a:schemeClr val="tx1"/>
                </a:solidFill>
              </a:rPr>
              <a:t>48 (ii) (c) </a:t>
            </a:r>
            <a:r>
              <a:rPr lang="en-IN" dirty="0">
                <a:solidFill>
                  <a:schemeClr val="tx1"/>
                </a:solidFill>
              </a:rPr>
              <a:t>of AS 20</a:t>
            </a:r>
            <a:endParaRPr lang="en-GB" b="1" i="1" u="sng" dirty="0">
              <a:solidFill>
                <a:schemeClr val="tx1"/>
              </a:solidFill>
              <a:sym typeface="Palatino Linotype"/>
            </a:endParaRPr>
          </a:p>
          <a:p>
            <a:pPr algn="just"/>
            <a:r>
              <a:rPr lang="en-GB" b="1" i="1" u="sng" dirty="0">
                <a:solidFill>
                  <a:srgbClr val="509030"/>
                </a:solidFill>
                <a:sym typeface="Palatino Linotype"/>
              </a:rPr>
              <a:t>Observation:</a:t>
            </a:r>
            <a:endParaRPr lang="en-IN" dirty="0">
              <a:solidFill>
                <a:srgbClr val="509030"/>
              </a:solidFill>
            </a:endParaRPr>
          </a:p>
          <a:p>
            <a:pPr algn="just"/>
            <a:r>
              <a:rPr lang="en-US" dirty="0">
                <a:solidFill>
                  <a:schemeClr val="tx1"/>
                </a:solidFill>
              </a:rPr>
              <a:t>Even if there is no difference in the basic and diluted EPS, to comply with the requirement of AS 20, the basic as well as diluted EPS should be explicitly disclosed</a:t>
            </a:r>
            <a:r>
              <a:rPr lang="en-US" b="1" dirty="0">
                <a:solidFill>
                  <a:schemeClr val="tx1"/>
                </a:solidFill>
              </a:rPr>
              <a:t>.</a:t>
            </a:r>
            <a:r>
              <a:rPr lang="en-US" dirty="0">
                <a:solidFill>
                  <a:schemeClr val="tx1"/>
                </a:solidFill>
              </a:rPr>
              <a:t> Merely stating ‘earning per share’ is not in compliance with the requirements of AS 20.</a:t>
            </a:r>
          </a:p>
          <a:p>
            <a:pPr algn="just"/>
            <a:r>
              <a:rPr lang="en-US" dirty="0">
                <a:solidFill>
                  <a:schemeClr val="tx1"/>
                </a:solidFill>
                <a:sym typeface="Palatino Linotype"/>
              </a:rPr>
              <a:t>Further, in many cases </a:t>
            </a:r>
            <a:r>
              <a:rPr lang="en-US" dirty="0">
                <a:solidFill>
                  <a:schemeClr val="tx1"/>
                </a:solidFill>
              </a:rPr>
              <a:t>the nominal value of shares was not disclosed in the financial statements.</a:t>
            </a:r>
            <a:endParaRPr lang="en-GB" b="1" i="1" u="sng" dirty="0">
              <a:solidFill>
                <a:schemeClr val="tx1"/>
              </a:solidFill>
              <a:sym typeface="Palatino Linotype"/>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B4F83-2D6A-4DE8-BFC3-D5E4F70186B1}"/>
              </a:ext>
            </a:extLst>
          </p:cNvPr>
          <p:cNvSpPr>
            <a:spLocks noGrp="1"/>
          </p:cNvSpPr>
          <p:nvPr>
            <p:ph type="title"/>
          </p:nvPr>
        </p:nvSpPr>
        <p:spPr/>
        <p:txBody>
          <a:bodyPr/>
          <a:lstStyle/>
          <a:p>
            <a:r>
              <a:rPr lang="en-IN" dirty="0"/>
              <a:t>AS 20 - Earnings Per Share</a:t>
            </a:r>
          </a:p>
        </p:txBody>
      </p:sp>
      <p:sp>
        <p:nvSpPr>
          <p:cNvPr id="4" name="TextBox 3">
            <a:extLst>
              <a:ext uri="{FF2B5EF4-FFF2-40B4-BE49-F238E27FC236}">
                <a16:creationId xmlns:a16="http://schemas.microsoft.com/office/drawing/2014/main" id="{1C489592-0F51-4ACD-A3F9-013FD6A0290B}"/>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A08BC260-5664-47C7-BB93-0ED24C41E3A5}"/>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defTabSz="1219170">
              <a:defRPr/>
            </a:pPr>
            <a:r>
              <a:rPr lang="en-US" dirty="0">
                <a:solidFill>
                  <a:schemeClr val="tx1"/>
                </a:solidFill>
              </a:rPr>
              <a:t>Share application money received (pending allotment) was disclosed in the Balance Sheet. Additionally, Diluted EPS was same as the Basic EPS.</a:t>
            </a:r>
            <a:endParaRPr lang="en-GB" b="1" i="1" u="sng" dirty="0">
              <a:solidFill>
                <a:schemeClr val="tx1"/>
              </a:solidFill>
              <a:sym typeface="Palatino Linotype"/>
            </a:endParaRPr>
          </a:p>
          <a:p>
            <a:pPr defTabSz="1219170">
              <a:defRPr/>
            </a:pPr>
            <a:r>
              <a:rPr lang="en-GB" b="1" i="1" u="sng" dirty="0">
                <a:solidFill>
                  <a:srgbClr val="509030"/>
                </a:solidFill>
                <a:sym typeface="Palatino Linotype"/>
              </a:rPr>
              <a:t>Requirements:</a:t>
            </a:r>
          </a:p>
          <a:p>
            <a:pPr lvl="0">
              <a:defRPr/>
            </a:pPr>
            <a:r>
              <a:rPr lang="en-IN" dirty="0">
                <a:solidFill>
                  <a:schemeClr val="tx1"/>
                </a:solidFill>
              </a:rPr>
              <a:t>Paragraph 28 and 32 of AS 20</a:t>
            </a:r>
            <a:endParaRPr lang="en-GB" b="1" i="1" u="sng" dirty="0">
              <a:solidFill>
                <a:schemeClr val="tx1"/>
              </a:solidFill>
              <a:sym typeface="Palatino Linotype"/>
            </a:endParaRPr>
          </a:p>
          <a:p>
            <a:pPr defTabSz="1219170">
              <a:defRPr/>
            </a:pPr>
            <a:r>
              <a:rPr lang="en-GB" b="1" i="1" u="sng" dirty="0">
                <a:solidFill>
                  <a:srgbClr val="509030"/>
                </a:solidFill>
                <a:sym typeface="Palatino Linotype"/>
              </a:rPr>
              <a:t>Observation:</a:t>
            </a:r>
            <a:endParaRPr lang="en-IN" dirty="0">
              <a:solidFill>
                <a:srgbClr val="509030"/>
              </a:solidFill>
            </a:endParaRPr>
          </a:p>
          <a:p>
            <a:pPr algn="just"/>
            <a:r>
              <a:rPr lang="en-US" dirty="0">
                <a:solidFill>
                  <a:schemeClr val="tx1"/>
                </a:solidFill>
              </a:rPr>
              <a:t>The share application money was received during the year, indicating potential equity shares as of the reporting date. However, the disclosure of both basic and diluted earnings per share at the same value suggests that potential equity shares from pending share application money were not considered for calculating diluted EPS, contrary to AS 20 requirements.</a:t>
            </a:r>
            <a:endParaRPr lang="en-GB" dirty="0">
              <a:solidFill>
                <a:schemeClr val="tx1"/>
              </a:solidFill>
              <a:sym typeface="Palatino Linotype"/>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9D3B8A-20BD-4A3F-BAF2-DE49FDCAB070}"/>
              </a:ext>
            </a:extLst>
          </p:cNvPr>
          <p:cNvSpPr>
            <a:spLocks noGrp="1"/>
          </p:cNvSpPr>
          <p:nvPr>
            <p:ph type="title"/>
          </p:nvPr>
        </p:nvSpPr>
        <p:spPr/>
        <p:txBody>
          <a:bodyPr/>
          <a:lstStyle/>
          <a:p>
            <a:r>
              <a:rPr lang="en-IN" dirty="0"/>
              <a:t>AS 20 - Earnings Per Share</a:t>
            </a:r>
          </a:p>
        </p:txBody>
      </p:sp>
      <p:sp>
        <p:nvSpPr>
          <p:cNvPr id="2" name="TextBox 1">
            <a:extLst>
              <a:ext uri="{FF2B5EF4-FFF2-40B4-BE49-F238E27FC236}">
                <a16:creationId xmlns:a16="http://schemas.microsoft.com/office/drawing/2014/main" id="{012C634C-4A9B-6067-E725-5E466D082ED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5B973B6F-CD5D-D40A-E697-8518230D4F56}"/>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defTabSz="1219170">
              <a:defRPr/>
            </a:pPr>
            <a:r>
              <a:rPr lang="en-IN" dirty="0">
                <a:solidFill>
                  <a:schemeClr val="tx1"/>
                </a:solidFill>
              </a:rPr>
              <a:t>In the Annual Report of a Company, both basic and diluted EPS has been reported as NIL. Additionally, the Statement of Profit &amp; Loss reflects that company has incurred losses during the year.</a:t>
            </a:r>
            <a:endParaRPr lang="en-GB" b="1" i="1" u="sng" dirty="0">
              <a:solidFill>
                <a:schemeClr val="tx1"/>
              </a:solidFill>
              <a:sym typeface="Palatino Linotype"/>
            </a:endParaRPr>
          </a:p>
          <a:p>
            <a:pPr algn="just" defTabSz="1219170">
              <a:defRPr/>
            </a:pPr>
            <a:r>
              <a:rPr lang="en-GB" b="1" i="1" u="sng" dirty="0">
                <a:solidFill>
                  <a:srgbClr val="509030"/>
                </a:solidFill>
                <a:sym typeface="Palatino Linotype"/>
              </a:rPr>
              <a:t>Requirements:</a:t>
            </a:r>
          </a:p>
          <a:p>
            <a:pPr algn="just" defTabSz="1219170">
              <a:defRPr/>
            </a:pPr>
            <a:r>
              <a:rPr lang="en-IN" dirty="0">
                <a:solidFill>
                  <a:schemeClr val="tx1"/>
                </a:solidFill>
              </a:rPr>
              <a:t>Paragraph 9 of AS 20 </a:t>
            </a:r>
            <a:endParaRPr lang="en-GB" b="1" i="1" u="sng" dirty="0">
              <a:solidFill>
                <a:schemeClr val="tx1"/>
              </a:solidFill>
              <a:sym typeface="Palatino Linotype"/>
            </a:endParaRPr>
          </a:p>
          <a:p>
            <a:pPr algn="just" defTabSz="1219170">
              <a:defRPr/>
            </a:pPr>
            <a:r>
              <a:rPr lang="en-GB" b="1" i="1" u="sng" dirty="0">
                <a:solidFill>
                  <a:srgbClr val="509030"/>
                </a:solidFill>
                <a:sym typeface="Palatino Linotype"/>
              </a:rPr>
              <a:t>Observation:</a:t>
            </a:r>
            <a:endParaRPr lang="en-IN" dirty="0">
              <a:solidFill>
                <a:srgbClr val="509030"/>
              </a:solidFill>
            </a:endParaRPr>
          </a:p>
          <a:p>
            <a:pPr algn="just">
              <a:defRPr/>
            </a:pPr>
            <a:r>
              <a:rPr lang="en-US" dirty="0">
                <a:solidFill>
                  <a:schemeClr val="tx1"/>
                </a:solidFill>
              </a:rPr>
              <a:t>This Standard (AS 20) requires an enterprise to present basic and diluted earnings per share, even if the amounts disclosed are negative (a loss per share). Accordingly, instead of disclosing EPS at Nil value, negative EPS should have been disclosed.</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477846-84B9-4830-8032-032D86E6541B}"/>
              </a:ext>
            </a:extLst>
          </p:cNvPr>
          <p:cNvSpPr>
            <a:spLocks noGrp="1"/>
          </p:cNvSpPr>
          <p:nvPr>
            <p:ph type="title"/>
          </p:nvPr>
        </p:nvSpPr>
        <p:spPr/>
        <p:txBody>
          <a:bodyPr/>
          <a:lstStyle/>
          <a:p>
            <a:r>
              <a:rPr lang="en-IN" dirty="0"/>
              <a:t>AS 20 - Earnings Per Share</a:t>
            </a:r>
          </a:p>
        </p:txBody>
      </p:sp>
      <p:sp>
        <p:nvSpPr>
          <p:cNvPr id="2" name="TextBox 1">
            <a:extLst>
              <a:ext uri="{FF2B5EF4-FFF2-40B4-BE49-F238E27FC236}">
                <a16:creationId xmlns:a16="http://schemas.microsoft.com/office/drawing/2014/main" id="{08AE8BDD-BADB-A399-AF5B-954EBC61D55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11DF473F-65AF-0E0C-E28B-78DD62F3E3F8}"/>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The computation of basic and diluted earnings per share was made with the Profit after Tax inclusive of the Extraordinary Items.</a:t>
            </a:r>
            <a:endParaRPr lang="en-US" b="1" i="1" u="sng" dirty="0">
              <a:solidFill>
                <a:schemeClr val="tx1"/>
              </a:solidFill>
              <a:sym typeface="Palatino Linotype"/>
            </a:endParaRPr>
          </a:p>
          <a:p>
            <a:pPr algn="just"/>
            <a:r>
              <a:rPr lang="en-GB" b="1" i="1" u="sng" dirty="0">
                <a:solidFill>
                  <a:srgbClr val="509030"/>
                </a:solidFill>
                <a:sym typeface="Palatino Linotype" panose="02040502050505030304"/>
              </a:rPr>
              <a:t>Requirements:</a:t>
            </a:r>
            <a:endParaRPr lang="en-US" dirty="0">
              <a:solidFill>
                <a:srgbClr val="509030"/>
              </a:solidFill>
            </a:endParaRPr>
          </a:p>
          <a:p>
            <a:pPr algn="just"/>
            <a:r>
              <a:rPr lang="en-US" dirty="0">
                <a:solidFill>
                  <a:schemeClr val="tx1"/>
                </a:solidFill>
              </a:rPr>
              <a:t>Paragraph 48 (i) of AS 20</a:t>
            </a:r>
            <a:endParaRPr lang="en-US" b="1" i="1" u="sng" dirty="0">
              <a:solidFill>
                <a:schemeClr val="tx1"/>
              </a:solidFill>
              <a:sym typeface="Palatino Linotype"/>
            </a:endParaRPr>
          </a:p>
          <a:p>
            <a:pPr algn="just"/>
            <a:r>
              <a:rPr lang="en-US" b="1" i="1" u="sng" dirty="0">
                <a:solidFill>
                  <a:srgbClr val="509030"/>
                </a:solidFill>
                <a:sym typeface="Palatino Linotype"/>
              </a:rPr>
              <a:t>Observation:</a:t>
            </a:r>
          </a:p>
          <a:p>
            <a:pPr algn="just"/>
            <a:r>
              <a:rPr lang="en-GB" dirty="0">
                <a:solidFill>
                  <a:schemeClr val="tx1"/>
                </a:solidFill>
              </a:rPr>
              <a:t>In addition, the Basic and Diluted EPS should be disclosed on the basis of earnings excluding extraordinary items as per the requirement of paragraph 48 (i) of AS 20 .</a:t>
            </a:r>
            <a:endParaRPr lang="en-US" dirty="0">
              <a:solidFill>
                <a:schemeClr val="tx1"/>
              </a:solidFill>
            </a:endParaRPr>
          </a:p>
          <a:p>
            <a:endParaRPr lang="en-US" dirty="0">
              <a:solidFill>
                <a:schemeClr val="tx1"/>
              </a:solidFill>
            </a:endParaRPr>
          </a:p>
          <a:p>
            <a:endParaRPr lang="en-IN" dirty="0"/>
          </a:p>
        </p:txBody>
      </p:sp>
    </p:spTree>
    <p:extLst>
      <p:ext uri="{BB962C8B-B14F-4D97-AF65-F5344CB8AC3E}">
        <p14:creationId xmlns:p14="http://schemas.microsoft.com/office/powerpoint/2010/main" val="3202422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F16B6AE7-5B39-454F-9D39-D9A74D2A6B77}"/>
              </a:ext>
            </a:extLst>
          </p:cNvPr>
          <p:cNvSpPr>
            <a:spLocks noGrp="1"/>
          </p:cNvSpPr>
          <p:nvPr>
            <p:ph type="title"/>
          </p:nvPr>
        </p:nvSpPr>
        <p:spPr/>
        <p:txBody>
          <a:bodyPr/>
          <a:lstStyle/>
          <a:p>
            <a:r>
              <a:rPr lang="en-IN" dirty="0"/>
              <a:t>AS 22 - Accounting for Taxes on Income</a:t>
            </a:r>
          </a:p>
        </p:txBody>
      </p:sp>
      <p:sp>
        <p:nvSpPr>
          <p:cNvPr id="2" name="TextBox 1">
            <a:extLst>
              <a:ext uri="{FF2B5EF4-FFF2-40B4-BE49-F238E27FC236}">
                <a16:creationId xmlns:a16="http://schemas.microsoft.com/office/drawing/2014/main" id="{BEF02D35-1371-B8FB-9774-3A4BFCA173D5}"/>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D6866E33-1983-40C8-CEB7-AB812F7B093D}"/>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Certain companies do not disclose the break-up of the Deferred Tax Liability/ Deferred Tax Asset in the financial statements. </a:t>
            </a:r>
          </a:p>
          <a:p>
            <a:pPr algn="just"/>
            <a:r>
              <a:rPr lang="en-GB" b="1" i="1" u="sng" dirty="0">
                <a:solidFill>
                  <a:srgbClr val="509030"/>
                </a:solidFill>
                <a:sym typeface="Palatino Linotype" panose="02040502050505030304"/>
              </a:rPr>
              <a:t>Requirements:</a:t>
            </a:r>
            <a:endParaRPr lang="en-US" b="1" i="1" u="sng" dirty="0">
              <a:solidFill>
                <a:srgbClr val="509030"/>
              </a:solidFill>
            </a:endParaRPr>
          </a:p>
          <a:p>
            <a:pPr algn="just"/>
            <a:r>
              <a:rPr lang="en-US" dirty="0">
                <a:solidFill>
                  <a:schemeClr val="tx1"/>
                </a:solidFill>
              </a:rPr>
              <a:t>Paragraph 31 of AS 22</a:t>
            </a:r>
          </a:p>
          <a:p>
            <a:pPr algn="just">
              <a:buClr>
                <a:srgbClr val="000000"/>
              </a:buClr>
            </a:pPr>
            <a:r>
              <a:rPr lang="en-US" b="1" i="1" u="sng" dirty="0">
                <a:solidFill>
                  <a:srgbClr val="509030"/>
                </a:solidFill>
                <a:sym typeface="Palatino Linotype"/>
              </a:rPr>
              <a:t>Observation:</a:t>
            </a:r>
            <a:endParaRPr lang="en-US" b="1" i="1" u="sng" dirty="0">
              <a:solidFill>
                <a:srgbClr val="509030"/>
              </a:solidFill>
            </a:endParaRPr>
          </a:p>
          <a:p>
            <a:pPr algn="just"/>
            <a:r>
              <a:rPr lang="en-GB" dirty="0">
                <a:solidFill>
                  <a:schemeClr val="tx1"/>
                </a:solidFill>
              </a:rPr>
              <a:t>Non – disclosure of break-up of deferred tax assets or deferred tax liability </a:t>
            </a:r>
            <a:r>
              <a:rPr lang="en-US" dirty="0">
                <a:solidFill>
                  <a:schemeClr val="tx1"/>
                </a:solidFill>
              </a:rPr>
              <a:t>into major components of the respective balances </a:t>
            </a:r>
            <a:r>
              <a:rPr lang="en-GB" dirty="0">
                <a:solidFill>
                  <a:schemeClr val="tx1"/>
                </a:solidFill>
              </a:rPr>
              <a:t>is in contravention of AS 22.</a:t>
            </a:r>
            <a:endParaRPr lang="en-US" dirty="0">
              <a:solidFill>
                <a:schemeClr val="tx1"/>
              </a:solidFill>
            </a:endParaRP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12A59878-9943-4721-B7AE-7806383270FB}"/>
              </a:ext>
            </a:extLst>
          </p:cNvPr>
          <p:cNvSpPr>
            <a:spLocks noGrp="1"/>
          </p:cNvSpPr>
          <p:nvPr>
            <p:ph type="title"/>
          </p:nvPr>
        </p:nvSpPr>
        <p:spPr/>
        <p:txBody>
          <a:bodyPr/>
          <a:lstStyle/>
          <a:p>
            <a:r>
              <a:rPr lang="en-IN" dirty="0"/>
              <a:t>AS 22 - Accounting for Taxes on Income</a:t>
            </a:r>
          </a:p>
        </p:txBody>
      </p:sp>
      <p:sp>
        <p:nvSpPr>
          <p:cNvPr id="2" name="TextBox 1">
            <a:extLst>
              <a:ext uri="{FF2B5EF4-FFF2-40B4-BE49-F238E27FC236}">
                <a16:creationId xmlns:a16="http://schemas.microsoft.com/office/drawing/2014/main" id="{C0EA5660-40FC-BB23-875B-8EC67C96B1D6}"/>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1FB7AE5C-8792-53EE-0A35-5A60B7FFBC92}"/>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rgbClr val="000000"/>
                </a:solidFill>
              </a:rPr>
              <a:t>The accounting policy states as below:</a:t>
            </a:r>
          </a:p>
          <a:p>
            <a:pPr algn="just"/>
            <a:r>
              <a:rPr lang="en-US" dirty="0">
                <a:solidFill>
                  <a:srgbClr val="000000"/>
                </a:solidFill>
              </a:rPr>
              <a:t>Deferred tax liability and asset are </a:t>
            </a:r>
            <a:r>
              <a:rPr lang="en-US" dirty="0" err="1">
                <a:solidFill>
                  <a:srgbClr val="000000"/>
                </a:solidFill>
              </a:rPr>
              <a:t>recognised</a:t>
            </a:r>
            <a:r>
              <a:rPr lang="en-US" dirty="0">
                <a:solidFill>
                  <a:srgbClr val="000000"/>
                </a:solidFill>
              </a:rPr>
              <a:t>, subject to the consideration of prudence, on timing differences using the tax rates substantively enacted on the Balance Sheet date.</a:t>
            </a:r>
            <a:endParaRPr lang="en-US" dirty="0">
              <a:solidFill>
                <a:schemeClr val="tx1"/>
              </a:solidFill>
            </a:endParaRPr>
          </a:p>
          <a:p>
            <a:pPr algn="just"/>
            <a:r>
              <a:rPr lang="en-GB" b="1" i="1" u="sng" dirty="0">
                <a:solidFill>
                  <a:srgbClr val="509030"/>
                </a:solidFill>
                <a:sym typeface="Palatino Linotype" panose="02040502050505030304"/>
              </a:rPr>
              <a:t>Requirements:</a:t>
            </a:r>
            <a:endParaRPr lang="en-US" b="1" i="1" u="sng" dirty="0">
              <a:solidFill>
                <a:srgbClr val="509030"/>
              </a:solidFill>
            </a:endParaRPr>
          </a:p>
          <a:p>
            <a:pPr algn="just"/>
            <a:r>
              <a:rPr lang="en-US" dirty="0">
                <a:solidFill>
                  <a:srgbClr val="000000"/>
                </a:solidFill>
              </a:rPr>
              <a:t>Paragraph 15 of AS 22</a:t>
            </a:r>
            <a:endParaRPr lang="en-US" b="1" i="1" u="sng" dirty="0">
              <a:solidFill>
                <a:schemeClr val="tx1"/>
              </a:solidFill>
            </a:endParaRPr>
          </a:p>
          <a:p>
            <a:pPr algn="just">
              <a:buClr>
                <a:srgbClr val="000000"/>
              </a:buClr>
            </a:pPr>
            <a:r>
              <a:rPr lang="en-US" b="1" i="1" u="sng" dirty="0">
                <a:solidFill>
                  <a:srgbClr val="509030"/>
                </a:solidFill>
                <a:sym typeface="Palatino Linotype"/>
              </a:rPr>
              <a:t>Observation: </a:t>
            </a:r>
            <a:endParaRPr lang="en-US" b="1" dirty="0">
              <a:solidFill>
                <a:srgbClr val="509030"/>
              </a:solidFill>
            </a:endParaRPr>
          </a:p>
          <a:p>
            <a:pPr algn="just"/>
            <a:r>
              <a:rPr lang="en-US" dirty="0">
                <a:solidFill>
                  <a:srgbClr val="000000"/>
                </a:solidFill>
              </a:rPr>
              <a:t>Although the deferred tax asset has been </a:t>
            </a:r>
            <a:r>
              <a:rPr lang="en-US" dirty="0" err="1">
                <a:solidFill>
                  <a:srgbClr val="000000"/>
                </a:solidFill>
              </a:rPr>
              <a:t>recognised</a:t>
            </a:r>
            <a:r>
              <a:rPr lang="en-US" dirty="0">
                <a:solidFill>
                  <a:srgbClr val="000000"/>
                </a:solidFill>
              </a:rPr>
              <a:t>, however, it is not clear as to whether there exists reasonable certainty that sufficient future taxable income would be available against which such deferred tax assets could be </a:t>
            </a:r>
            <a:r>
              <a:rPr lang="en-US" dirty="0" err="1">
                <a:solidFill>
                  <a:srgbClr val="000000"/>
                </a:solidFill>
              </a:rPr>
              <a:t>realised</a:t>
            </a:r>
            <a:r>
              <a:rPr lang="en-US" dirty="0">
                <a:solidFill>
                  <a:srgbClr val="000000"/>
                </a:solidFill>
              </a:rPr>
              <a:t>. Thus, the stated accounting policy with regard to recognition of Deferred Tax Assets is not complete. </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DA8E6-3826-4D87-BA8E-EAFCFD49343A}"/>
              </a:ext>
            </a:extLst>
          </p:cNvPr>
          <p:cNvSpPr>
            <a:spLocks noGrp="1"/>
          </p:cNvSpPr>
          <p:nvPr>
            <p:ph type="title"/>
          </p:nvPr>
        </p:nvSpPr>
        <p:spPr/>
        <p:txBody>
          <a:bodyPr/>
          <a:lstStyle/>
          <a:p>
            <a:r>
              <a:rPr lang="en-IN" dirty="0"/>
              <a:t>AS 1 – Disclosure of Accounting Policies</a:t>
            </a:r>
          </a:p>
        </p:txBody>
      </p:sp>
      <p:sp>
        <p:nvSpPr>
          <p:cNvPr id="4" name="TextBox 3">
            <a:extLst>
              <a:ext uri="{FF2B5EF4-FFF2-40B4-BE49-F238E27FC236}">
                <a16:creationId xmlns:a16="http://schemas.microsoft.com/office/drawing/2014/main" id="{38AD33A8-384F-6680-E1BD-00569E5B690C}"/>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2BB79CB5-C6E4-F8A5-D08E-BA4C034A85AC}"/>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marL="0" indent="0" algn="just">
              <a:spcBef>
                <a:spcPts val="600"/>
              </a:spcBef>
              <a:buNone/>
            </a:pPr>
            <a:r>
              <a:rPr lang="en-US" dirty="0">
                <a:solidFill>
                  <a:srgbClr val="000000"/>
                </a:solidFill>
              </a:rPr>
              <a:t>Certain companies omit to disclose significant accounting policies with regard to the following:</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Borrowing Costs </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Valuation of Inventories</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Accounting for Investments</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Employee Benefits</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Accounting for taxes on income</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Impairment of Assets</a:t>
            </a:r>
          </a:p>
          <a:p>
            <a:pPr marL="274320" lvl="1" indent="-274320">
              <a:lnSpc>
                <a:spcPct val="100000"/>
              </a:lnSpc>
              <a:spcBef>
                <a:spcPts val="0"/>
              </a:spcBef>
              <a:buClr>
                <a:srgbClr val="509030"/>
              </a:buClr>
              <a:buSzPct val="100000"/>
              <a:buFont typeface="Calibri" panose="020F0502020204030204" pitchFamily="34" charset="0"/>
              <a:buChar char="•"/>
            </a:pPr>
            <a:r>
              <a:rPr lang="en-US" sz="1800" dirty="0">
                <a:solidFill>
                  <a:srgbClr val="000000"/>
                </a:solidFill>
                <a:latin typeface="Calibri" panose="020F0502020204030204" pitchFamily="34" charset="0"/>
                <a:cs typeface="Calibri" panose="020F0502020204030204" pitchFamily="34" charset="0"/>
              </a:rPr>
              <a:t>Provisions, Contingent liabilities and Contingent Assets </a:t>
            </a:r>
          </a:p>
          <a:p>
            <a:pPr marL="0" lvl="1" indent="0">
              <a:lnSpc>
                <a:spcPct val="100000"/>
              </a:lnSpc>
              <a:spcBef>
                <a:spcPts val="0"/>
              </a:spcBef>
              <a:buClr>
                <a:srgbClr val="509030"/>
              </a:buClr>
              <a:buSzPct val="100000"/>
              <a:buNone/>
            </a:pPr>
            <a:endParaRPr lang="en-US" sz="1800" b="1" i="1" u="sng" dirty="0">
              <a:solidFill>
                <a:srgbClr val="000000"/>
              </a:solidFill>
              <a:latin typeface="Calibri" panose="020F0502020204030204" pitchFamily="34" charset="0"/>
              <a:cs typeface="Calibri" panose="020F0502020204030204" pitchFamily="34" charset="0"/>
              <a:sym typeface="Palatino Linotype" panose="02040502050505030304"/>
            </a:endParaRPr>
          </a:p>
          <a:p>
            <a:pPr marL="0" lvl="1" indent="0">
              <a:lnSpc>
                <a:spcPct val="100000"/>
              </a:lnSpc>
              <a:spcBef>
                <a:spcPts val="0"/>
              </a:spcBef>
              <a:buClr>
                <a:srgbClr val="509030"/>
              </a:buClr>
              <a:buSzPct val="100000"/>
              <a:buNone/>
            </a:pPr>
            <a:r>
              <a:rPr lang="en-GB" sz="1800" b="1" i="1" u="sng" dirty="0">
                <a:solidFill>
                  <a:srgbClr val="509030"/>
                </a:solidFill>
                <a:latin typeface="Calibri" panose="020F0502020204030204" pitchFamily="34" charset="0"/>
                <a:cs typeface="Calibri" panose="020F0502020204030204" pitchFamily="34" charset="0"/>
                <a:sym typeface="Palatino Linotype" panose="02040502050505030304"/>
              </a:rPr>
              <a:t>Requirements:</a:t>
            </a:r>
            <a:r>
              <a:rPr lang="en-GB" b="1" i="1" u="sng" dirty="0">
                <a:solidFill>
                  <a:srgbClr val="509030"/>
                </a:solidFill>
                <a:sym typeface="Palatino Linotype" panose="02040502050505030304"/>
              </a:rPr>
              <a:t> </a:t>
            </a:r>
          </a:p>
          <a:p>
            <a:pPr marL="0" indent="0">
              <a:spcBef>
                <a:spcPts val="600"/>
              </a:spcBef>
              <a:buClr>
                <a:schemeClr val="accent3"/>
              </a:buClr>
              <a:buNone/>
              <a:defRPr/>
            </a:pPr>
            <a:r>
              <a:rPr lang="en-US" dirty="0">
                <a:solidFill>
                  <a:srgbClr val="000000"/>
                </a:solidFill>
              </a:rPr>
              <a:t>Paragraph 24 of AS 1 </a:t>
            </a:r>
          </a:p>
          <a:p>
            <a:pPr marL="0" indent="0" algn="just">
              <a:buClr>
                <a:schemeClr val="accent3"/>
              </a:buClr>
              <a:buNone/>
              <a:defRPr/>
            </a:pPr>
            <a:r>
              <a:rPr lang="en-GB" b="1" i="1" u="sng" dirty="0">
                <a:solidFill>
                  <a:srgbClr val="509030"/>
                </a:solidFill>
                <a:ea typeface="Palatino Linotype"/>
                <a:sym typeface="Palatino Linotype"/>
              </a:rPr>
              <a:t>Observation</a:t>
            </a:r>
            <a:r>
              <a:rPr lang="en-GB" b="1" i="1" u="sng" dirty="0">
                <a:solidFill>
                  <a:srgbClr val="509030"/>
                </a:solidFill>
                <a:sym typeface="Palatino Linotype"/>
              </a:rPr>
              <a:t>: </a:t>
            </a:r>
          </a:p>
          <a:p>
            <a:pPr marL="0" indent="0" algn="just">
              <a:spcBef>
                <a:spcPts val="600"/>
              </a:spcBef>
              <a:buNone/>
            </a:pPr>
            <a:r>
              <a:rPr lang="en-US" dirty="0">
                <a:solidFill>
                  <a:srgbClr val="000000"/>
                </a:solidFill>
              </a:rPr>
              <a:t>All significant accounting policies adopted in the preparation and presentation of financial statements should be disclosed. </a:t>
            </a:r>
            <a:endParaRPr lang="en-US" dirty="0">
              <a:solidFill>
                <a:schemeClr val="tx1"/>
              </a:solidFill>
            </a:endParaRPr>
          </a:p>
          <a:p>
            <a:endParaRPr lang="en-IN" dirty="0"/>
          </a:p>
        </p:txBody>
      </p:sp>
    </p:spTree>
    <p:extLst>
      <p:ext uri="{BB962C8B-B14F-4D97-AF65-F5344CB8AC3E}">
        <p14:creationId xmlns:p14="http://schemas.microsoft.com/office/powerpoint/2010/main" val="299764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C34D9078-6DEE-42E1-A40D-FAD70AFAF030}"/>
              </a:ext>
            </a:extLst>
          </p:cNvPr>
          <p:cNvSpPr>
            <a:spLocks noGrp="1"/>
          </p:cNvSpPr>
          <p:nvPr>
            <p:ph type="title"/>
          </p:nvPr>
        </p:nvSpPr>
        <p:spPr/>
        <p:txBody>
          <a:bodyPr/>
          <a:lstStyle/>
          <a:p>
            <a:r>
              <a:rPr lang="en-IN" dirty="0"/>
              <a:t>AS 22 - Accounting for Taxes on Income</a:t>
            </a:r>
          </a:p>
        </p:txBody>
      </p:sp>
      <p:sp>
        <p:nvSpPr>
          <p:cNvPr id="2" name="TextBox 1">
            <a:extLst>
              <a:ext uri="{FF2B5EF4-FFF2-40B4-BE49-F238E27FC236}">
                <a16:creationId xmlns:a16="http://schemas.microsoft.com/office/drawing/2014/main" id="{EF0E8545-D5AA-C81A-498D-01DD09B90625}"/>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16B3D258-2469-1FE7-ACFF-625C8597B929}"/>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Clr>
                <a:schemeClr val="accent3"/>
              </a:buClr>
              <a:defRPr/>
            </a:pPr>
            <a:r>
              <a:rPr lang="en-US" dirty="0">
                <a:solidFill>
                  <a:srgbClr val="000000"/>
                </a:solidFill>
              </a:rPr>
              <a:t>A company had the carry forward of losses and its accounting policy with regard to Deferred tax, inter alia, states that: </a:t>
            </a:r>
          </a:p>
          <a:p>
            <a:pPr algn="just">
              <a:buClr>
                <a:schemeClr val="accent3"/>
              </a:buClr>
              <a:defRPr/>
            </a:pPr>
            <a:r>
              <a:rPr lang="en-US" dirty="0">
                <a:solidFill>
                  <a:srgbClr val="000000"/>
                </a:solidFill>
              </a:rPr>
              <a:t>“….The management is of the opinion that sufficient future taxable income will be available against which, such deferred tax assets will be </a:t>
            </a:r>
            <a:r>
              <a:rPr lang="en-US" dirty="0" err="1">
                <a:solidFill>
                  <a:srgbClr val="000000"/>
                </a:solidFill>
              </a:rPr>
              <a:t>realised</a:t>
            </a:r>
            <a:r>
              <a:rPr lang="en-US" dirty="0">
                <a:solidFill>
                  <a:srgbClr val="000000"/>
                </a:solidFill>
              </a:rPr>
              <a:t>…….”</a:t>
            </a:r>
          </a:p>
          <a:p>
            <a:pPr algn="just"/>
            <a:r>
              <a:rPr lang="en-GB" b="1" i="1" u="sng" dirty="0">
                <a:solidFill>
                  <a:srgbClr val="509030"/>
                </a:solidFill>
                <a:sym typeface="Palatino Linotype" panose="02040502050505030304"/>
              </a:rPr>
              <a:t>Requirements:</a:t>
            </a:r>
            <a:endParaRPr lang="en-US" b="1" i="1" u="sng" dirty="0">
              <a:solidFill>
                <a:srgbClr val="509030"/>
              </a:solidFill>
            </a:endParaRPr>
          </a:p>
          <a:p>
            <a:pPr algn="just"/>
            <a:r>
              <a:rPr lang="en-US" dirty="0">
                <a:solidFill>
                  <a:srgbClr val="000000"/>
                </a:solidFill>
              </a:rPr>
              <a:t>Paragraph 17 of AS 22</a:t>
            </a:r>
          </a:p>
          <a:p>
            <a:pPr algn="just"/>
            <a:r>
              <a:rPr lang="en-US" b="1" i="1" u="sng" dirty="0">
                <a:solidFill>
                  <a:srgbClr val="509030"/>
                </a:solidFill>
                <a:sym typeface="Palatino Linotype"/>
              </a:rPr>
              <a:t>Observation:</a:t>
            </a:r>
          </a:p>
          <a:p>
            <a:pPr algn="just"/>
            <a:r>
              <a:rPr lang="en-US" dirty="0">
                <a:solidFill>
                  <a:srgbClr val="000000"/>
                </a:solidFill>
              </a:rPr>
              <a:t>The company had carried forward unabsorbed losses, making Paragraph 17 applicable. While the management believes sufficient future taxable income will be available to realize the deferred tax assets, it has not been stated as to whether there is virtual certainty, supported by convincing evidence, that such income will be available. Therefore, the stated accounting policy does not comply with AS 22.</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F85A7A3D-9087-44C7-B233-5A702C002E05}"/>
              </a:ext>
            </a:extLst>
          </p:cNvPr>
          <p:cNvSpPr>
            <a:spLocks noGrp="1"/>
          </p:cNvSpPr>
          <p:nvPr>
            <p:ph type="title"/>
          </p:nvPr>
        </p:nvSpPr>
        <p:spPr/>
        <p:txBody>
          <a:bodyPr/>
          <a:lstStyle/>
          <a:p>
            <a:r>
              <a:rPr lang="en-IN" dirty="0"/>
              <a:t>AS 22 - Accounting for Taxes on Income</a:t>
            </a:r>
          </a:p>
        </p:txBody>
      </p:sp>
      <p:sp>
        <p:nvSpPr>
          <p:cNvPr id="2" name="TextBox 1">
            <a:extLst>
              <a:ext uri="{FF2B5EF4-FFF2-40B4-BE49-F238E27FC236}">
                <a16:creationId xmlns:a16="http://schemas.microsoft.com/office/drawing/2014/main" id="{3B5145E9-8953-496B-5AD8-A5B8B82B0E87}"/>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E09DDA3E-7F98-DFDF-36C0-3299A184EDFE}"/>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rgbClr val="000000"/>
                </a:solidFill>
              </a:rPr>
              <a:t>Following are the instances of presentation of Deferred tax Assets and Liabilities as adopted by different companies:</a:t>
            </a:r>
          </a:p>
          <a:p>
            <a:pPr marL="274320" lvl="1" indent="-274320">
              <a:lnSpc>
                <a:spcPct val="100000"/>
              </a:lnSpc>
              <a:spcBef>
                <a:spcPts val="600"/>
              </a:spcBef>
              <a:buClr>
                <a:srgbClr val="509030"/>
              </a:buClr>
              <a:buSzPct val="100000"/>
              <a:buFontTx/>
              <a:buChar char="•"/>
            </a:pPr>
            <a:r>
              <a:rPr lang="en-US" sz="1800" dirty="0">
                <a:solidFill>
                  <a:srgbClr val="000000"/>
                </a:solidFill>
                <a:latin typeface="Calibri" panose="020F0502020204030204" pitchFamily="34" charset="0"/>
                <a:cs typeface="Calibri" panose="020F0502020204030204" pitchFamily="34" charset="0"/>
              </a:rPr>
              <a:t>Deferred tax Liability shown as a part of ‘Loan Funds’.</a:t>
            </a:r>
          </a:p>
          <a:p>
            <a:pPr marL="274320" lvl="1" indent="-274320">
              <a:lnSpc>
                <a:spcPct val="100000"/>
              </a:lnSpc>
              <a:spcBef>
                <a:spcPts val="600"/>
              </a:spcBef>
              <a:buClr>
                <a:srgbClr val="509030"/>
              </a:buClr>
              <a:buSzPct val="100000"/>
              <a:buFontTx/>
              <a:buChar char="•"/>
            </a:pPr>
            <a:r>
              <a:rPr lang="en-US" sz="1800" dirty="0">
                <a:solidFill>
                  <a:srgbClr val="000000"/>
                </a:solidFill>
                <a:latin typeface="Calibri" panose="020F0502020204030204" pitchFamily="34" charset="0"/>
                <a:cs typeface="Calibri" panose="020F0502020204030204" pitchFamily="34" charset="0"/>
              </a:rPr>
              <a:t>Deferred tax (net) shown after the head ‘Net Current Assets’.</a:t>
            </a:r>
          </a:p>
          <a:p>
            <a:pPr marL="274320" lvl="1" indent="-274320">
              <a:lnSpc>
                <a:spcPct val="100000"/>
              </a:lnSpc>
              <a:spcBef>
                <a:spcPts val="600"/>
              </a:spcBef>
              <a:buClr>
                <a:srgbClr val="509030"/>
              </a:buClr>
              <a:buSzPct val="100000"/>
              <a:buFontTx/>
              <a:buChar char="•"/>
            </a:pPr>
            <a:r>
              <a:rPr lang="en-US" sz="1800" dirty="0">
                <a:solidFill>
                  <a:srgbClr val="000000"/>
                </a:solidFill>
                <a:latin typeface="Calibri" panose="020F0502020204030204" pitchFamily="34" charset="0"/>
                <a:cs typeface="Calibri" panose="020F0502020204030204" pitchFamily="34" charset="0"/>
              </a:rPr>
              <a:t>Deferred tax Liability is shown as a deduction from the ‘Application of Funds’.</a:t>
            </a:r>
          </a:p>
          <a:p>
            <a:pPr marL="274320" lvl="1" indent="-274320">
              <a:lnSpc>
                <a:spcPct val="100000"/>
              </a:lnSpc>
              <a:spcBef>
                <a:spcPts val="600"/>
              </a:spcBef>
              <a:buClr>
                <a:srgbClr val="509030"/>
              </a:buClr>
              <a:buSzPct val="100000"/>
              <a:buFontTx/>
              <a:buChar char="•"/>
            </a:pPr>
            <a:r>
              <a:rPr lang="en-US" sz="1800" dirty="0">
                <a:solidFill>
                  <a:srgbClr val="000000"/>
                </a:solidFill>
                <a:latin typeface="Calibri" panose="020F0502020204030204" pitchFamily="34" charset="0"/>
                <a:cs typeface="Calibri" panose="020F0502020204030204" pitchFamily="34" charset="0"/>
              </a:rPr>
              <a:t>Deferred tax Liability is shown as a part of ‘Shareholders Funds’.</a:t>
            </a:r>
          </a:p>
          <a:p>
            <a:pPr marL="274320" lvl="1" indent="-274320">
              <a:lnSpc>
                <a:spcPct val="100000"/>
              </a:lnSpc>
              <a:spcBef>
                <a:spcPts val="600"/>
              </a:spcBef>
              <a:buClr>
                <a:srgbClr val="509030"/>
              </a:buClr>
              <a:buSzPct val="100000"/>
              <a:buFontTx/>
              <a:buChar char="•"/>
            </a:pPr>
            <a:r>
              <a:rPr lang="en-US" sz="1800" dirty="0">
                <a:solidFill>
                  <a:srgbClr val="000000"/>
                </a:solidFill>
                <a:latin typeface="Calibri" panose="020F0502020204030204" pitchFamily="34" charset="0"/>
                <a:cs typeface="Calibri" panose="020F0502020204030204" pitchFamily="34" charset="0"/>
              </a:rPr>
              <a:t>Deferred tax Liabilities is shown as distinct sub-head under the Note on Provisions.</a:t>
            </a:r>
            <a:endParaRPr lang="en-US" b="1" i="1" u="sng" dirty="0">
              <a:solidFill>
                <a:schemeClr val="tx1"/>
              </a:solidFill>
            </a:endParaRPr>
          </a:p>
          <a:p>
            <a:pPr algn="just"/>
            <a:r>
              <a:rPr lang="en-GB" b="1" i="1" u="sng" dirty="0">
                <a:solidFill>
                  <a:srgbClr val="509030"/>
                </a:solidFill>
                <a:sym typeface="Palatino Linotype" panose="02040502050505030304"/>
              </a:rPr>
              <a:t>Requirements:</a:t>
            </a:r>
            <a:endParaRPr lang="en-US" b="1" i="1" u="sng" dirty="0">
              <a:solidFill>
                <a:srgbClr val="509030"/>
              </a:solidFill>
            </a:endParaRPr>
          </a:p>
          <a:p>
            <a:pPr algn="just"/>
            <a:r>
              <a:rPr lang="en-US" dirty="0">
                <a:solidFill>
                  <a:srgbClr val="000000"/>
                </a:solidFill>
                <a:ea typeface="Open Sans" charset="0"/>
              </a:rPr>
              <a:t>Paragraph 30 of AS 22</a:t>
            </a:r>
          </a:p>
          <a:p>
            <a:pPr algn="just"/>
            <a:r>
              <a:rPr lang="en-US" b="1" i="1" u="sng" dirty="0">
                <a:solidFill>
                  <a:srgbClr val="509030"/>
                </a:solidFill>
                <a:sym typeface="Palatino Linotype"/>
              </a:rPr>
              <a:t>Observation:</a:t>
            </a:r>
          </a:p>
          <a:p>
            <a:pPr algn="just">
              <a:spcBef>
                <a:spcPts val="600"/>
              </a:spcBef>
            </a:pPr>
            <a:r>
              <a:rPr lang="en-US" dirty="0">
                <a:solidFill>
                  <a:srgbClr val="000000"/>
                </a:solidFill>
                <a:ea typeface="Open Sans" charset="0"/>
              </a:rPr>
              <a:t>Explanation to Paragraph 30 of AS 22 requires that </a:t>
            </a:r>
            <a:r>
              <a:rPr lang="en-US" b="1" dirty="0">
                <a:solidFill>
                  <a:srgbClr val="000000"/>
                </a:solidFill>
                <a:ea typeface="Open Sans" charset="0"/>
              </a:rPr>
              <a:t>deferred tax liabilities should be disclosed on the face of the balance sheet separately after the head ‘Unsecured Loans’ and deferred tax assets should be disclosed on the face of the balance sheet separately after the head ‘Investments’. </a:t>
            </a:r>
            <a:endParaRPr lang="en-US" dirty="0">
              <a:solidFill>
                <a:srgbClr val="000000"/>
              </a:solidFill>
              <a:ea typeface="Open Sans" charset="0"/>
            </a:endParaRPr>
          </a:p>
          <a:p>
            <a:pPr algn="just">
              <a:spcBef>
                <a:spcPts val="600"/>
              </a:spcBef>
            </a:pPr>
            <a:r>
              <a:rPr lang="en-US" dirty="0">
                <a:solidFill>
                  <a:srgbClr val="000000"/>
                </a:solidFill>
                <a:ea typeface="Open Sans" charset="0"/>
              </a:rPr>
              <a:t>Accordingly, the aforesaid presentation of DTA/ DTL is not in line with AS 22.</a:t>
            </a:r>
          </a:p>
          <a:p>
            <a:endParaRPr lang="en-US" dirty="0">
              <a:solidFill>
                <a:schemeClr val="tx1"/>
              </a:solidFill>
            </a:endParaRP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BBFEA-22C6-4424-BCC5-FBE24ABEEE43}"/>
              </a:ext>
            </a:extLst>
          </p:cNvPr>
          <p:cNvSpPr>
            <a:spLocks noGrp="1"/>
          </p:cNvSpPr>
          <p:nvPr>
            <p:ph type="title"/>
          </p:nvPr>
        </p:nvSpPr>
        <p:spPr/>
        <p:txBody>
          <a:bodyPr/>
          <a:lstStyle/>
          <a:p>
            <a:r>
              <a:rPr lang="en-IN" dirty="0"/>
              <a:t>AS 26 – Intangible Assets</a:t>
            </a:r>
          </a:p>
        </p:txBody>
      </p:sp>
      <p:sp>
        <p:nvSpPr>
          <p:cNvPr id="3" name="TextBox 2">
            <a:extLst>
              <a:ext uri="{FF2B5EF4-FFF2-40B4-BE49-F238E27FC236}">
                <a16:creationId xmlns:a16="http://schemas.microsoft.com/office/drawing/2014/main" id="{6943F391-B52C-D00A-FAFB-181874DB43D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B84521FD-31D3-20E0-87AB-7FACA0C675CF}"/>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IN" dirty="0">
                <a:solidFill>
                  <a:schemeClr val="tx1"/>
                </a:solidFill>
              </a:rPr>
              <a:t>The accounting policy on ‘Deferred Revenue Expenditure’ states as follows: </a:t>
            </a:r>
          </a:p>
          <a:p>
            <a:pPr algn="just"/>
            <a:r>
              <a:rPr lang="en-IN" dirty="0">
                <a:solidFill>
                  <a:schemeClr val="tx1"/>
                </a:solidFill>
              </a:rPr>
              <a:t>The expenditure incurred on factory license fees, trademark fee, seed marketing expenses, public/capital issue expenses, preliminary expenses and rental paid for pre-commencement of retail stores/ factories, has been treated as deferred revenue expenditure which are being amortised over the life of the concerned items. </a:t>
            </a:r>
            <a:endParaRPr lang="en-US" dirty="0">
              <a:solidFill>
                <a:schemeClr val="tx1"/>
              </a:solidFill>
            </a:endParaRPr>
          </a:p>
          <a:p>
            <a:pPr marL="122764" indent="-122764" algn="just"/>
            <a:r>
              <a:rPr lang="en-GB" b="1" i="1" u="sng" dirty="0">
                <a:solidFill>
                  <a:srgbClr val="509030"/>
                </a:solidFill>
                <a:sym typeface="Palatino Linotype" panose="02040502050505030304"/>
              </a:rPr>
              <a:t>Requirements:</a:t>
            </a:r>
            <a:endParaRPr lang="en-US" b="1" i="1" u="sng" dirty="0">
              <a:solidFill>
                <a:srgbClr val="509030"/>
              </a:solidFill>
            </a:endParaRPr>
          </a:p>
          <a:p>
            <a:pPr marL="122764" indent="-122764" algn="just"/>
            <a:r>
              <a:rPr lang="en-US" dirty="0">
                <a:solidFill>
                  <a:schemeClr val="tx1"/>
                </a:solidFill>
              </a:rPr>
              <a:t>Paragraph 6.2 of AS 26</a:t>
            </a:r>
            <a:endParaRPr lang="en-GB" b="1" i="1" u="sng" dirty="0">
              <a:solidFill>
                <a:schemeClr val="tx1"/>
              </a:solidFill>
              <a:ea typeface="Palatino Linotype"/>
              <a:sym typeface="Palatino Linotype"/>
            </a:endParaRPr>
          </a:p>
          <a:p>
            <a:pPr algn="just">
              <a:defRPr/>
            </a:pPr>
            <a:r>
              <a:rPr lang="en-GB" b="1" i="1" u="sng" dirty="0">
                <a:solidFill>
                  <a:srgbClr val="509030"/>
                </a:solidFill>
                <a:ea typeface="Palatino Linotype"/>
                <a:sym typeface="Palatino Linotype"/>
              </a:rPr>
              <a:t>Observation:</a:t>
            </a:r>
          </a:p>
          <a:p>
            <a:pPr algn="just"/>
            <a:r>
              <a:rPr lang="en-IN" dirty="0">
                <a:solidFill>
                  <a:schemeClr val="tx1"/>
                </a:solidFill>
              </a:rPr>
              <a:t>The expenditure incurred on rental paid for pre-commencement of retail stores/ factories, seed marketing expenses, public/ capital issue expenses, preliminary expenses cannot be considered to be a ‘resource’ being controlled by the enterprise, and hence, such expenses do not meet the criteria of the term ‘asset’, and therefore, they cannot be treated as asset and defer.</a:t>
            </a:r>
            <a:endParaRPr lang="en-US" dirty="0">
              <a:solidFill>
                <a:schemeClr val="tx1"/>
              </a:solidFill>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FF2FD-C1CE-4F9B-80AC-97A29E0DFC9B}"/>
              </a:ext>
            </a:extLst>
          </p:cNvPr>
          <p:cNvSpPr>
            <a:spLocks noGrp="1"/>
          </p:cNvSpPr>
          <p:nvPr>
            <p:ph type="title"/>
          </p:nvPr>
        </p:nvSpPr>
        <p:spPr/>
        <p:txBody>
          <a:bodyPr/>
          <a:lstStyle/>
          <a:p>
            <a:r>
              <a:rPr lang="en-IN" dirty="0"/>
              <a:t>AS 26 – Intangible Assets</a:t>
            </a:r>
          </a:p>
        </p:txBody>
      </p:sp>
      <p:sp>
        <p:nvSpPr>
          <p:cNvPr id="3" name="TextBox 2">
            <a:extLst>
              <a:ext uri="{FF2B5EF4-FFF2-40B4-BE49-F238E27FC236}">
                <a16:creationId xmlns:a16="http://schemas.microsoft.com/office/drawing/2014/main" id="{B7437564-6D51-0F02-FFF2-4EA25BD8CEB9}"/>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0EB3FF6D-3158-9D13-10D1-13F28651A876}"/>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IN" dirty="0">
                <a:solidFill>
                  <a:schemeClr val="tx1"/>
                </a:solidFill>
              </a:rPr>
              <a:t>The accounting policy on ‘Intangible Assets ’ states as follows: </a:t>
            </a:r>
          </a:p>
          <a:p>
            <a:pPr algn="just"/>
            <a:r>
              <a:rPr lang="en-IN" dirty="0">
                <a:solidFill>
                  <a:schemeClr val="tx1"/>
                </a:solidFill>
              </a:rPr>
              <a:t>Technical know-how is amortised over the useful life of the underlying plant and amortisation is done on straight line basis.</a:t>
            </a:r>
            <a:endParaRPr lang="en-US" b="1" i="1" u="sng" dirty="0">
              <a:solidFill>
                <a:schemeClr val="tx1"/>
              </a:solidFill>
              <a:sym typeface="Palatino Linotype"/>
            </a:endParaRPr>
          </a:p>
          <a:p>
            <a:pPr algn="just"/>
            <a:r>
              <a:rPr lang="en-GB" b="1" i="1" u="sng" dirty="0">
                <a:solidFill>
                  <a:srgbClr val="509030"/>
                </a:solidFill>
                <a:sym typeface="Palatino Linotype" panose="02040502050505030304"/>
              </a:rPr>
              <a:t>Requirements:</a:t>
            </a:r>
            <a:endParaRPr lang="en-US" b="1" i="1" u="sng" dirty="0">
              <a:solidFill>
                <a:srgbClr val="509030"/>
              </a:solidFill>
            </a:endParaRPr>
          </a:p>
          <a:p>
            <a:pPr algn="just"/>
            <a:r>
              <a:rPr lang="en-US" dirty="0">
                <a:solidFill>
                  <a:schemeClr val="tx1"/>
                </a:solidFill>
              </a:rPr>
              <a:t>Paragraph 94 of AS 26</a:t>
            </a:r>
            <a:endParaRPr lang="en-GB" b="1" i="1" u="sng" dirty="0">
              <a:solidFill>
                <a:schemeClr val="tx1"/>
              </a:solidFill>
              <a:sym typeface="Palatino Linotype"/>
            </a:endParaRPr>
          </a:p>
          <a:p>
            <a:pPr algn="just" fontAlgn="base">
              <a:spcAft>
                <a:spcPct val="0"/>
              </a:spcAft>
              <a:buClrTx/>
            </a:pPr>
            <a:r>
              <a:rPr lang="en-GB" b="1" i="1" u="sng" dirty="0">
                <a:solidFill>
                  <a:srgbClr val="509030"/>
                </a:solidFill>
                <a:sym typeface="Palatino Linotype"/>
              </a:rPr>
              <a:t>Observation:</a:t>
            </a:r>
          </a:p>
          <a:p>
            <a:pPr algn="just" fontAlgn="base">
              <a:spcAft>
                <a:spcPct val="0"/>
              </a:spcAft>
              <a:buClrTx/>
            </a:pPr>
            <a:r>
              <a:rPr lang="en-IN" dirty="0">
                <a:solidFill>
                  <a:schemeClr val="tx1"/>
                </a:solidFill>
              </a:rPr>
              <a:t>Here the Technical know-how is amortized over the useful life of the underlying plant and the useful life of technical know-how has not been considered for determination of its amortisation period, which is an important element to determine its amortisation policy as explained in paragraph 69 of AS 26. The intangible assets should be amortised over its useful life or the life of underlying assets or over the period of 10 years, whichever is earlier. In case, if it is more than 10 years, then the reason should be disclosed for determining the useful life higher than 10 years as per paragraph 94 of AS 26.</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9CBE35-B5E4-4A7F-93CA-0E76DB9366B9}"/>
              </a:ext>
            </a:extLst>
          </p:cNvPr>
          <p:cNvSpPr>
            <a:spLocks noGrp="1"/>
          </p:cNvSpPr>
          <p:nvPr>
            <p:ph type="title"/>
          </p:nvPr>
        </p:nvSpPr>
        <p:spPr/>
        <p:txBody>
          <a:bodyPr/>
          <a:lstStyle/>
          <a:p>
            <a:r>
              <a:rPr lang="en-IN" dirty="0"/>
              <a:t>AS 26 – Intangible Assets</a:t>
            </a:r>
          </a:p>
        </p:txBody>
      </p:sp>
      <p:sp>
        <p:nvSpPr>
          <p:cNvPr id="2" name="TextBox 1">
            <a:extLst>
              <a:ext uri="{FF2B5EF4-FFF2-40B4-BE49-F238E27FC236}">
                <a16:creationId xmlns:a16="http://schemas.microsoft.com/office/drawing/2014/main" id="{AC00C857-0D73-7971-60C6-070581649A46}"/>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F2CA5C01-0045-C9D0-BAEB-04DA1266263C}"/>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lvl="0" algn="just">
              <a:defRPr/>
            </a:pPr>
            <a:r>
              <a:rPr lang="en-IN" dirty="0">
                <a:solidFill>
                  <a:schemeClr val="tx1"/>
                </a:solidFill>
              </a:rPr>
              <a:t>The accounting policy on Research &amp; Development states that the expenditure on proposed projects has been accumulated, and it is amortized over a period of 5 years. </a:t>
            </a:r>
          </a:p>
          <a:p>
            <a:pPr lvl="0" algn="just">
              <a:defRPr/>
            </a:pPr>
            <a:r>
              <a:rPr lang="en-GB" b="1" i="1" u="sng" dirty="0">
                <a:solidFill>
                  <a:srgbClr val="509030"/>
                </a:solidFill>
                <a:sym typeface="Palatino Linotype" panose="02040502050505030304"/>
              </a:rPr>
              <a:t>Requirements:</a:t>
            </a:r>
            <a:endParaRPr lang="en-US" b="1" i="1" u="sng" dirty="0">
              <a:solidFill>
                <a:srgbClr val="509030"/>
              </a:solidFill>
            </a:endParaRPr>
          </a:p>
          <a:p>
            <a:pPr lvl="0" algn="just">
              <a:defRPr/>
            </a:pPr>
            <a:r>
              <a:rPr lang="en-US" dirty="0">
                <a:solidFill>
                  <a:schemeClr val="tx1"/>
                </a:solidFill>
              </a:rPr>
              <a:t>Paragraph </a:t>
            </a:r>
            <a:r>
              <a:rPr lang="en-IN" dirty="0">
                <a:solidFill>
                  <a:schemeClr val="tx1"/>
                </a:solidFill>
              </a:rPr>
              <a:t>44 of AS 26 </a:t>
            </a:r>
          </a:p>
          <a:p>
            <a:pPr lvl="0" algn="just">
              <a:defRPr/>
            </a:pPr>
            <a:r>
              <a:rPr lang="en-GB" b="1" i="1" u="sng" dirty="0">
                <a:solidFill>
                  <a:srgbClr val="509030"/>
                </a:solidFill>
                <a:sym typeface="Palatino Linotype"/>
              </a:rPr>
              <a:t>Observation:</a:t>
            </a:r>
          </a:p>
          <a:p>
            <a:pPr lvl="0" algn="just">
              <a:defRPr/>
            </a:pPr>
            <a:r>
              <a:rPr lang="en-US" dirty="0">
                <a:solidFill>
                  <a:schemeClr val="tx1"/>
                </a:solidFill>
              </a:rPr>
              <a:t>AS 26 requires classification of expenses into ‘Research Expenditure’ and ‘Development Expenditure’. Further, expenditure incurred during the research phase should be </a:t>
            </a:r>
            <a:r>
              <a:rPr lang="en-US" dirty="0" err="1">
                <a:solidFill>
                  <a:schemeClr val="tx1"/>
                </a:solidFill>
              </a:rPr>
              <a:t>recognised</a:t>
            </a:r>
            <a:r>
              <a:rPr lang="en-US" dirty="0">
                <a:solidFill>
                  <a:schemeClr val="tx1"/>
                </a:solidFill>
              </a:rPr>
              <a:t> as an expense in the Statement of Profit &amp; Loss immediately, and expenditure which have been incurred during the development phase should be </a:t>
            </a:r>
            <a:r>
              <a:rPr lang="en-US" dirty="0" err="1">
                <a:solidFill>
                  <a:schemeClr val="tx1"/>
                </a:solidFill>
              </a:rPr>
              <a:t>recognised</a:t>
            </a:r>
            <a:r>
              <a:rPr lang="en-US" dirty="0">
                <a:solidFill>
                  <a:schemeClr val="tx1"/>
                </a:solidFill>
              </a:rPr>
              <a:t> as an Intangible Asset, if the recognition criteria given in paragraph 44 of AS 26 are satisfied. </a:t>
            </a:r>
            <a:endParaRPr lang="en-IN" dirty="0">
              <a:solidFill>
                <a:schemeClr val="tx1"/>
              </a:solidFill>
            </a:endParaRPr>
          </a:p>
          <a:p>
            <a:pPr algn="just">
              <a:defRPr/>
            </a:pPr>
            <a:r>
              <a:rPr lang="en-IN" dirty="0">
                <a:solidFill>
                  <a:schemeClr val="tx1"/>
                </a:solidFill>
              </a:rPr>
              <a:t>However, in the given case, Research and Development expenditures have not been classified between research phase and development phase as required by AS 26. Further, the stated policy indicates that R&amp;D expenditures have been treated as ‘deferred revenue expenditure</a:t>
            </a:r>
            <a:r>
              <a:rPr lang="en-IN" b="1" dirty="0">
                <a:solidFill>
                  <a:schemeClr val="tx1"/>
                </a:solidFill>
              </a:rPr>
              <a:t>’</a:t>
            </a:r>
            <a:r>
              <a:rPr lang="en-IN" dirty="0">
                <a:solidFill>
                  <a:schemeClr val="tx1"/>
                </a:solidFill>
              </a:rPr>
              <a:t> which is again contrary to AS 26 . </a:t>
            </a:r>
            <a:endParaRPr lang="en-US" dirty="0">
              <a:solidFill>
                <a:schemeClr val="tx1"/>
              </a:solidFill>
            </a:endParaRPr>
          </a:p>
          <a:p>
            <a:endParaRPr lang="en-US" dirty="0">
              <a:solidFill>
                <a:schemeClr val="tx1"/>
              </a:solidFill>
            </a:endParaRPr>
          </a:p>
          <a:p>
            <a:endParaRPr lang="en-IN" dirty="0"/>
          </a:p>
        </p:txBody>
      </p:sp>
    </p:spTree>
    <p:extLst>
      <p:ext uri="{BB962C8B-B14F-4D97-AF65-F5344CB8AC3E}">
        <p14:creationId xmlns:p14="http://schemas.microsoft.com/office/powerpoint/2010/main" val="113406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3" name="Title 2">
            <a:extLst>
              <a:ext uri="{FF2B5EF4-FFF2-40B4-BE49-F238E27FC236}">
                <a16:creationId xmlns:a16="http://schemas.microsoft.com/office/drawing/2014/main" id="{F98E4474-F712-4DB8-A2AB-E4ED21827898}"/>
              </a:ext>
            </a:extLst>
          </p:cNvPr>
          <p:cNvSpPr>
            <a:spLocks noGrp="1"/>
          </p:cNvSpPr>
          <p:nvPr>
            <p:ph type="title"/>
          </p:nvPr>
        </p:nvSpPr>
        <p:spPr/>
        <p:txBody>
          <a:bodyPr/>
          <a:lstStyle/>
          <a:p>
            <a:r>
              <a:rPr lang="en-IN" dirty="0"/>
              <a:t>AS 27 – Financial Reporting of Interests in Joint Ventures</a:t>
            </a:r>
          </a:p>
        </p:txBody>
      </p:sp>
      <p:sp>
        <p:nvSpPr>
          <p:cNvPr id="2" name="TextBox 1">
            <a:extLst>
              <a:ext uri="{FF2B5EF4-FFF2-40B4-BE49-F238E27FC236}">
                <a16:creationId xmlns:a16="http://schemas.microsoft.com/office/drawing/2014/main" id="{70DBAD48-FEEA-C192-7489-D46BC27363F4}"/>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13418A1B-01C9-D7C8-C117-32FDA1046EE2}"/>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rgbClr val="000000"/>
                </a:solidFill>
              </a:rPr>
              <a:t>From the financial statement, it was noted that the company has a joint control with A Ltd.</a:t>
            </a:r>
            <a:endParaRPr lang="en-US" dirty="0">
              <a:solidFill>
                <a:schemeClr val="tx1"/>
              </a:solidFill>
            </a:endParaRPr>
          </a:p>
          <a:p>
            <a:pPr algn="just">
              <a:defRPr/>
            </a:pPr>
            <a:r>
              <a:rPr lang="en-GB" b="1" i="1" u="sng" dirty="0">
                <a:solidFill>
                  <a:srgbClr val="509030"/>
                </a:solidFill>
                <a:sym typeface="Palatino Linotype" panose="02040502050505030304"/>
              </a:rPr>
              <a:t>Requirements:</a:t>
            </a:r>
            <a:endParaRPr lang="en-US" b="1" i="1" u="sng" dirty="0">
              <a:solidFill>
                <a:srgbClr val="509030"/>
              </a:solidFill>
            </a:endParaRPr>
          </a:p>
          <a:p>
            <a:pPr algn="just">
              <a:defRPr/>
            </a:pPr>
            <a:r>
              <a:rPr lang="en-US" dirty="0">
                <a:solidFill>
                  <a:srgbClr val="000000"/>
                </a:solidFill>
              </a:rPr>
              <a:t>Paragraph 53 </a:t>
            </a:r>
            <a:r>
              <a:rPr lang="en-IN" dirty="0">
                <a:solidFill>
                  <a:srgbClr val="000000"/>
                </a:solidFill>
              </a:rPr>
              <a:t>of AS 27</a:t>
            </a:r>
          </a:p>
          <a:p>
            <a:pPr algn="just">
              <a:defRPr/>
            </a:pPr>
            <a:r>
              <a:rPr lang="en-US" b="1" i="1" u="sng" dirty="0">
                <a:solidFill>
                  <a:srgbClr val="509030"/>
                </a:solidFill>
                <a:sym typeface="Palatino Linotype"/>
              </a:rPr>
              <a:t>Observation:</a:t>
            </a:r>
          </a:p>
          <a:p>
            <a:pPr marL="0" indent="0" algn="just">
              <a:buClr>
                <a:schemeClr val="accent3"/>
              </a:buClr>
              <a:buNone/>
              <a:defRPr/>
            </a:pPr>
            <a:r>
              <a:rPr lang="en-US" dirty="0">
                <a:solidFill>
                  <a:srgbClr val="000000"/>
                </a:solidFill>
              </a:rPr>
              <a:t>The aggregate amounts of the assets, liabilities, income and expenses related to its interests in the jointly controlled entities are required to be disclosed. Accordingly, the requirement of AS 27 has not been complied with.</a:t>
            </a:r>
          </a:p>
          <a:p>
            <a:endParaRPr lang="en-IN" dirty="0"/>
          </a:p>
        </p:txBody>
      </p:sp>
    </p:spTree>
    <p:extLst>
      <p:ext uri="{BB962C8B-B14F-4D97-AF65-F5344CB8AC3E}">
        <p14:creationId xmlns:p14="http://schemas.microsoft.com/office/powerpoint/2010/main" val="218330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8E95AF-BA9E-429C-BEE7-CF2B5FF3F51A}"/>
              </a:ext>
            </a:extLst>
          </p:cNvPr>
          <p:cNvSpPr>
            <a:spLocks noGrp="1"/>
          </p:cNvSpPr>
          <p:nvPr>
            <p:ph type="title"/>
          </p:nvPr>
        </p:nvSpPr>
        <p:spPr/>
        <p:txBody>
          <a:bodyPr/>
          <a:lstStyle/>
          <a:p>
            <a:pPr>
              <a:defRPr/>
            </a:pPr>
            <a:r>
              <a:rPr lang="en-IN" dirty="0">
                <a:ea typeface="Palatino Linotype"/>
                <a:sym typeface="Palatino Linotype"/>
              </a:rPr>
              <a:t>AS 29 – </a:t>
            </a:r>
            <a:r>
              <a:rPr lang="en-IN" dirty="0">
                <a:ea typeface="Palatino Linotype"/>
              </a:rPr>
              <a:t>Provisions, Contingent Liabilities and Contingent Assets</a:t>
            </a:r>
            <a:endParaRPr lang="en-IN" dirty="0">
              <a:ea typeface="Palatino Linotype"/>
              <a:sym typeface="Palatino Linotype"/>
            </a:endParaRPr>
          </a:p>
        </p:txBody>
      </p:sp>
      <p:sp>
        <p:nvSpPr>
          <p:cNvPr id="2" name="TextBox 1">
            <a:extLst>
              <a:ext uri="{FF2B5EF4-FFF2-40B4-BE49-F238E27FC236}">
                <a16:creationId xmlns:a16="http://schemas.microsoft.com/office/drawing/2014/main" id="{CCF6B3EE-35B6-A529-9668-2360129F555E}"/>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52D08767-7037-071A-BA34-9673272EACA4}"/>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defTabSz="1219170">
              <a:defRPr/>
            </a:pPr>
            <a:r>
              <a:rPr lang="en-US" dirty="0">
                <a:solidFill>
                  <a:schemeClr val="tx1"/>
                </a:solidFill>
                <a:ea typeface="DengXian" panose="02010600030101010101" pitchFamily="2" charset="-122"/>
                <a:cs typeface="Mangal" panose="02040503050203030202" pitchFamily="18" charset="0"/>
              </a:rPr>
              <a:t>The amount of contingent liabilities have been disclosed under the Note on Contingent Liabilities and Capital Commitments, as follows:</a:t>
            </a:r>
          </a:p>
          <a:p>
            <a:pPr algn="just" defTabSz="1219170">
              <a:defRPr/>
            </a:pPr>
            <a:endParaRPr lang="en-US" dirty="0">
              <a:solidFill>
                <a:schemeClr val="tx1"/>
              </a:solidFill>
              <a:ea typeface="DengXian" panose="02010600030101010101" pitchFamily="2" charset="-122"/>
              <a:cs typeface="Mangal" panose="02040503050203030202" pitchFamily="18" charset="0"/>
            </a:endParaRPr>
          </a:p>
          <a:p>
            <a:pPr algn="just" defTabSz="1219170">
              <a:defRPr/>
            </a:pPr>
            <a:endParaRPr lang="en-GB" b="1" i="1" u="sng" dirty="0">
              <a:solidFill>
                <a:srgbClr val="509030"/>
              </a:solidFill>
              <a:sym typeface="Palatino Linotype" panose="02040502050505030304"/>
            </a:endParaRPr>
          </a:p>
          <a:p>
            <a:pPr algn="just" defTabSz="1219170">
              <a:defRPr/>
            </a:pPr>
            <a:endParaRPr lang="en-GB" b="1" i="1" u="sng" dirty="0">
              <a:solidFill>
                <a:srgbClr val="509030"/>
              </a:solidFill>
              <a:sym typeface="Palatino Linotype" panose="02040502050505030304"/>
            </a:endParaRPr>
          </a:p>
          <a:p>
            <a:pPr algn="just" defTabSz="1219170">
              <a:defRPr/>
            </a:pPr>
            <a:endParaRPr lang="en-GB" b="1" i="1" u="sng" dirty="0">
              <a:solidFill>
                <a:srgbClr val="509030"/>
              </a:solidFill>
              <a:sym typeface="Palatino Linotype" panose="02040502050505030304"/>
            </a:endParaRPr>
          </a:p>
          <a:p>
            <a:pPr algn="just" defTabSz="1219170">
              <a:defRPr/>
            </a:pPr>
            <a:r>
              <a:rPr lang="en-GB" b="1" i="1" u="sng" dirty="0">
                <a:solidFill>
                  <a:srgbClr val="509030"/>
                </a:solidFill>
                <a:sym typeface="Palatino Linotype" panose="02040502050505030304"/>
              </a:rPr>
              <a:t>Requirements:</a:t>
            </a:r>
            <a:endParaRPr lang="en-US" b="1" i="1" u="sng" dirty="0">
              <a:solidFill>
                <a:srgbClr val="509030"/>
              </a:solidFill>
              <a:ea typeface="Palatino Linotype"/>
              <a:sym typeface="Palatino Linotype"/>
            </a:endParaRPr>
          </a:p>
          <a:p>
            <a:pPr algn="just"/>
            <a:r>
              <a:rPr lang="en-US" dirty="0">
                <a:solidFill>
                  <a:schemeClr val="tx1"/>
                </a:solidFill>
                <a:ea typeface="Times New Roman" panose="02020603050405020304" pitchFamily="18" charset="0"/>
                <a:cs typeface="Palatino Linotype" panose="02040502050505030304" pitchFamily="18" charset="0"/>
              </a:rPr>
              <a:t>Paragraph 68 of AS 29 </a:t>
            </a:r>
          </a:p>
          <a:p>
            <a:pPr algn="just"/>
            <a:r>
              <a:rPr lang="en-GB" b="1" i="1" u="sng" dirty="0">
                <a:solidFill>
                  <a:srgbClr val="509030"/>
                </a:solidFill>
                <a:sym typeface="Palatino Linotype"/>
              </a:rPr>
              <a:t>Observation:</a:t>
            </a:r>
          </a:p>
          <a:p>
            <a:pPr algn="just"/>
            <a:r>
              <a:rPr lang="en-US" dirty="0">
                <a:solidFill>
                  <a:schemeClr val="tx1"/>
                </a:solidFill>
                <a:ea typeface="DengXian" panose="02010600030101010101" pitchFamily="2" charset="-122"/>
                <a:cs typeface="Mangal" panose="02040503050203030202" pitchFamily="18" charset="0"/>
              </a:rPr>
              <a:t>A brief description of the nature of that contingent liability should have been mentioned in line with the requirement of paragraph 68 of AS 29.</a:t>
            </a:r>
          </a:p>
          <a:p>
            <a:endParaRPr lang="en-US" dirty="0">
              <a:solidFill>
                <a:schemeClr val="tx1"/>
              </a:solidFill>
            </a:endParaRPr>
          </a:p>
          <a:p>
            <a:endParaRPr lang="en-IN" dirty="0"/>
          </a:p>
        </p:txBody>
      </p:sp>
      <p:graphicFrame>
        <p:nvGraphicFramePr>
          <p:cNvPr id="3" name="Table 2">
            <a:extLst>
              <a:ext uri="{FF2B5EF4-FFF2-40B4-BE49-F238E27FC236}">
                <a16:creationId xmlns:a16="http://schemas.microsoft.com/office/drawing/2014/main" id="{9407221F-A566-AC92-D256-6097E23FE542}"/>
              </a:ext>
            </a:extLst>
          </p:cNvPr>
          <p:cNvGraphicFramePr>
            <a:graphicFrameLocks noGrp="1"/>
          </p:cNvGraphicFramePr>
          <p:nvPr>
            <p:extLst>
              <p:ext uri="{D42A27DB-BD31-4B8C-83A1-F6EECF244321}">
                <p14:modId xmlns:p14="http://schemas.microsoft.com/office/powerpoint/2010/main" val="2122052896"/>
              </p:ext>
            </p:extLst>
          </p:nvPr>
        </p:nvGraphicFramePr>
        <p:xfrm>
          <a:off x="541632" y="2202640"/>
          <a:ext cx="11264002" cy="1191913"/>
        </p:xfrm>
        <a:graphic>
          <a:graphicData uri="http://schemas.openxmlformats.org/drawingml/2006/table">
            <a:tbl>
              <a:tblPr firstRow="1" firstCol="1" bandRow="1">
                <a:tableStyleId>{5C22544A-7EE6-4342-B048-85BDC9FD1C3A}</a:tableStyleId>
              </a:tblPr>
              <a:tblGrid>
                <a:gridCol w="926046">
                  <a:extLst>
                    <a:ext uri="{9D8B030D-6E8A-4147-A177-3AD203B41FA5}">
                      <a16:colId xmlns:a16="http://schemas.microsoft.com/office/drawing/2014/main" val="3066393196"/>
                    </a:ext>
                  </a:extLst>
                </a:gridCol>
                <a:gridCol w="4598337">
                  <a:extLst>
                    <a:ext uri="{9D8B030D-6E8A-4147-A177-3AD203B41FA5}">
                      <a16:colId xmlns:a16="http://schemas.microsoft.com/office/drawing/2014/main" val="2759826064"/>
                    </a:ext>
                  </a:extLst>
                </a:gridCol>
                <a:gridCol w="2750233">
                  <a:extLst>
                    <a:ext uri="{9D8B030D-6E8A-4147-A177-3AD203B41FA5}">
                      <a16:colId xmlns:a16="http://schemas.microsoft.com/office/drawing/2014/main" val="1761758279"/>
                    </a:ext>
                  </a:extLst>
                </a:gridCol>
                <a:gridCol w="2989386">
                  <a:extLst>
                    <a:ext uri="{9D8B030D-6E8A-4147-A177-3AD203B41FA5}">
                      <a16:colId xmlns:a16="http://schemas.microsoft.com/office/drawing/2014/main" val="2417603902"/>
                    </a:ext>
                  </a:extLst>
                </a:gridCol>
              </a:tblGrid>
              <a:tr h="640768">
                <a:tc>
                  <a:txBody>
                    <a:bodyPr/>
                    <a:lstStyle/>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S. No.</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tc>
                  <a:txBody>
                    <a:bodyPr/>
                    <a:lstStyle/>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Particulars</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tc>
                  <a:txBody>
                    <a:bodyPr/>
                    <a:lstStyle/>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31 Mach, 20XX</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 in lacs)</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tc>
                  <a:txBody>
                    <a:bodyPr/>
                    <a:lstStyle/>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31 Mach, 20XX</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 in lacs)</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extLst>
                  <a:ext uri="{0D108BD9-81ED-4DB2-BD59-A6C34878D82A}">
                    <a16:rowId xmlns:a16="http://schemas.microsoft.com/office/drawing/2014/main" val="2651601913"/>
                  </a:ext>
                </a:extLst>
              </a:tr>
              <a:tr h="551145">
                <a:tc>
                  <a:txBody>
                    <a:bodyPr/>
                    <a:lstStyle/>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1.</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tc>
                  <a:txBody>
                    <a:bodyPr/>
                    <a:lstStyle/>
                    <a:p>
                      <a:pPr algn="l">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Claim against the company not acknowledged as debts</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tc>
                  <a:txBody>
                    <a:bodyPr/>
                    <a:lstStyle/>
                    <a:p>
                      <a:pPr algn="ctr">
                        <a:lnSpc>
                          <a:spcPts val="1500"/>
                        </a:lnSpc>
                        <a:spcBef>
                          <a:spcPts val="300"/>
                        </a:spcBef>
                        <a:spcAft>
                          <a:spcPts val="200"/>
                        </a:spcAft>
                      </a:pPr>
                      <a:r>
                        <a:rPr lang="en-IN" sz="1800" dirty="0">
                          <a:effectLst/>
                          <a:latin typeface="Calibri" panose="020F0502020204030204" pitchFamily="34" charset="0"/>
                          <a:ea typeface="Calibri" panose="020F0502020204030204" pitchFamily="34" charset="0"/>
                          <a:cs typeface="Calibri" panose="020F0502020204030204" pitchFamily="34" charset="0"/>
                        </a:rPr>
                        <a:t>XX</a:t>
                      </a:r>
                    </a:p>
                  </a:txBody>
                  <a:tcPr marL="68580" marR="68580" marT="0" marB="0" anchor="ctr" anchorCtr="1"/>
                </a:tc>
                <a:tc>
                  <a:txBody>
                    <a:bodyPr/>
                    <a:lstStyle/>
                    <a:p>
                      <a:pPr algn="ctr">
                        <a:lnSpc>
                          <a:spcPts val="1500"/>
                        </a:lnSpc>
                        <a:spcBef>
                          <a:spcPts val="300"/>
                        </a:spcBef>
                        <a:spcAft>
                          <a:spcPts val="200"/>
                        </a:spcAft>
                      </a:pPr>
                      <a:r>
                        <a:rPr lang="en-GB" sz="1800" dirty="0">
                          <a:effectLst/>
                          <a:latin typeface="Calibri" panose="020F0502020204030204" pitchFamily="34" charset="0"/>
                          <a:ea typeface="Calibri" panose="020F0502020204030204" pitchFamily="34" charset="0"/>
                          <a:cs typeface="Calibri" panose="020F0502020204030204" pitchFamily="34" charset="0"/>
                        </a:rPr>
                        <a:t>XX</a:t>
                      </a:r>
                      <a:endParaRPr lang="en-IN"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nchorCtr="1"/>
                </a:tc>
                <a:extLst>
                  <a:ext uri="{0D108BD9-81ED-4DB2-BD59-A6C34878D82A}">
                    <a16:rowId xmlns:a16="http://schemas.microsoft.com/office/drawing/2014/main" val="2410896696"/>
                  </a:ext>
                </a:extLst>
              </a:tr>
            </a:tbl>
          </a:graphicData>
        </a:graphic>
      </p:graphicFrame>
    </p:spTree>
    <p:extLst>
      <p:ext uri="{BB962C8B-B14F-4D97-AF65-F5344CB8AC3E}">
        <p14:creationId xmlns:p14="http://schemas.microsoft.com/office/powerpoint/2010/main" val="889948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8E95AF-BA9E-429C-BEE7-CF2B5FF3F51A}"/>
              </a:ext>
            </a:extLst>
          </p:cNvPr>
          <p:cNvSpPr>
            <a:spLocks noGrp="1"/>
          </p:cNvSpPr>
          <p:nvPr>
            <p:ph type="title"/>
          </p:nvPr>
        </p:nvSpPr>
        <p:spPr/>
        <p:txBody>
          <a:bodyPr/>
          <a:lstStyle/>
          <a:p>
            <a:pPr>
              <a:defRPr/>
            </a:pPr>
            <a:r>
              <a:rPr lang="en-IN" dirty="0">
                <a:ea typeface="Palatino Linotype"/>
                <a:sym typeface="Palatino Linotype"/>
              </a:rPr>
              <a:t>AS 29 – </a:t>
            </a:r>
            <a:r>
              <a:rPr lang="en-IN" dirty="0">
                <a:ea typeface="Palatino Linotype"/>
              </a:rPr>
              <a:t>Provisions, Contingent Liabilities and Contingent Assets</a:t>
            </a:r>
            <a:endParaRPr lang="en-IN" dirty="0">
              <a:ea typeface="Palatino Linotype"/>
              <a:sym typeface="Palatino Linotype"/>
            </a:endParaRPr>
          </a:p>
        </p:txBody>
      </p:sp>
      <p:sp>
        <p:nvSpPr>
          <p:cNvPr id="2" name="TextBox 1">
            <a:extLst>
              <a:ext uri="{FF2B5EF4-FFF2-40B4-BE49-F238E27FC236}">
                <a16:creationId xmlns:a16="http://schemas.microsoft.com/office/drawing/2014/main" id="{2A080FB0-903F-2587-11C9-519AB2C657ED}"/>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E5C9AFC1-9035-2C91-39FB-13510C364FFE}"/>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The </a:t>
            </a:r>
            <a:r>
              <a:rPr lang="en-US" dirty="0">
                <a:solidFill>
                  <a:schemeClr val="tx1"/>
                </a:solidFill>
                <a:ea typeface="Times New Roman" panose="02020603050405020304" pitchFamily="18" charset="0"/>
                <a:cs typeface="Palatino Linotype" panose="02040502050505030304" pitchFamily="18" charset="0"/>
              </a:rPr>
              <a:t>Company has not provided for interest on the ground that they are anticipating favorable outcome in respect of ongoing negotiations with consortium bankers for one time settlement of their respective dues. </a:t>
            </a:r>
            <a:endParaRPr lang="en-US" dirty="0">
              <a:solidFill>
                <a:schemeClr val="tx1"/>
              </a:solidFill>
              <a:ea typeface="DengXian" panose="02010600030101010101" pitchFamily="2" charset="-122"/>
              <a:cs typeface="Mangal" panose="02040503050203030202" pitchFamily="18" charset="0"/>
            </a:endParaRPr>
          </a:p>
          <a:p>
            <a:pPr algn="just" defTabSz="1219170">
              <a:defRPr/>
            </a:pPr>
            <a:r>
              <a:rPr lang="en-GB" b="1" i="1" u="sng" dirty="0">
                <a:solidFill>
                  <a:srgbClr val="509030"/>
                </a:solidFill>
                <a:sym typeface="Palatino Linotype" panose="02040502050505030304"/>
              </a:rPr>
              <a:t>Requirements:</a:t>
            </a:r>
            <a:endParaRPr lang="en-US" b="1" i="1" u="sng" dirty="0">
              <a:solidFill>
                <a:srgbClr val="509030"/>
              </a:solidFill>
              <a:ea typeface="Palatino Linotype"/>
              <a:sym typeface="Palatino Linotype"/>
            </a:endParaRPr>
          </a:p>
          <a:p>
            <a:pPr algn="just"/>
            <a:r>
              <a:rPr lang="en-US" dirty="0">
                <a:solidFill>
                  <a:schemeClr val="tx1"/>
                </a:solidFill>
                <a:ea typeface="Times New Roman" panose="02020603050405020304" pitchFamily="18" charset="0"/>
                <a:cs typeface="Palatino Linotype" panose="02040502050505030304" pitchFamily="18" charset="0"/>
              </a:rPr>
              <a:t>AS 1 and AS 29 and Section 128 of Companies Act, 2013 </a:t>
            </a:r>
          </a:p>
          <a:p>
            <a:pPr algn="just"/>
            <a:r>
              <a:rPr lang="en-GB" b="1" i="1" u="sng" dirty="0">
                <a:solidFill>
                  <a:srgbClr val="509030"/>
                </a:solidFill>
                <a:sym typeface="Palatino Linotype"/>
              </a:rPr>
              <a:t>Observation:</a:t>
            </a:r>
          </a:p>
          <a:p>
            <a:pPr algn="just"/>
            <a:r>
              <a:rPr lang="en-US" dirty="0">
                <a:solidFill>
                  <a:schemeClr val="tx1"/>
                </a:solidFill>
                <a:ea typeface="Times New Roman" panose="02020603050405020304" pitchFamily="18" charset="0"/>
                <a:cs typeface="Palatino Linotype" panose="02040502050505030304" pitchFamily="18" charset="0"/>
              </a:rPr>
              <a:t>Any loan, even if under negotiation with consortium bankers for one time settlement, does not exempt the company from its obligation to pay related charges. Hence, provision should have been made by the company for interest obligation in compliance of Section 128 of the Companies Act, 2013 read with AS 1 and AS 29 .</a:t>
            </a:r>
          </a:p>
          <a:p>
            <a:endParaRPr lang="en-US" dirty="0">
              <a:solidFill>
                <a:schemeClr val="tx1"/>
              </a:solidFill>
            </a:endParaRPr>
          </a:p>
          <a:p>
            <a:endParaRPr lang="en-IN" dirty="0"/>
          </a:p>
        </p:txBody>
      </p:sp>
    </p:spTree>
    <p:extLst>
      <p:ext uri="{BB962C8B-B14F-4D97-AF65-F5344CB8AC3E}">
        <p14:creationId xmlns:p14="http://schemas.microsoft.com/office/powerpoint/2010/main" val="1374701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5">
          <a:extLst>
            <a:ext uri="{FF2B5EF4-FFF2-40B4-BE49-F238E27FC236}">
              <a16:creationId xmlns:a16="http://schemas.microsoft.com/office/drawing/2014/main" id="{F1CECC88-4D69-8E55-BC62-9A5565AA112D}"/>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5F6D4CD5-5734-B7A5-82CE-8A1691451D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4426" y="1808044"/>
            <a:ext cx="1783147" cy="1790968"/>
          </a:xfrm>
          <a:prstGeom prst="rect">
            <a:avLst/>
          </a:prstGeom>
          <a:noFill/>
          <a:ln>
            <a:noFill/>
          </a:ln>
        </p:spPr>
      </p:pic>
      <p:sp>
        <p:nvSpPr>
          <p:cNvPr id="6" name="Google Shape;176;p33">
            <a:extLst>
              <a:ext uri="{FF2B5EF4-FFF2-40B4-BE49-F238E27FC236}">
                <a16:creationId xmlns:a16="http://schemas.microsoft.com/office/drawing/2014/main" id="{D038E0CE-3BBB-C9ED-7198-0F8F94226DEB}"/>
              </a:ext>
            </a:extLst>
          </p:cNvPr>
          <p:cNvSpPr txBox="1">
            <a:spLocks/>
          </p:cNvSpPr>
          <p:nvPr/>
        </p:nvSpPr>
        <p:spPr bwMode="auto">
          <a:xfrm>
            <a:off x="1810348" y="682072"/>
            <a:ext cx="8571300" cy="87457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3600"/>
              <a:buFont typeface="PT Sans Narrow"/>
              <a:buNone/>
              <a:defRPr sz="2000" b="1" i="0" u="none" strike="noStrike" cap="none">
                <a:solidFill>
                  <a:schemeClr val="bg1"/>
                </a:solidFill>
                <a:latin typeface="Calibri" panose="020F0502020204030204" pitchFamily="34" charset="0"/>
                <a:ea typeface="PT Sans Narrow"/>
                <a:cs typeface="Calibri" panose="020F0502020204030204" pitchFamily="34" charset="0"/>
                <a:sym typeface="PT Sans Narrow"/>
              </a:defRPr>
            </a:lvl1pPr>
            <a:lvl2pPr marR="0" lvl="1"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2pPr>
            <a:lvl3pPr marR="0" lvl="2"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3pPr>
            <a:lvl4pPr marR="0" lvl="3"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4pPr>
            <a:lvl5pPr marR="0" lvl="4"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5pPr>
            <a:lvl6pPr marR="0" lvl="5"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6pPr>
            <a:lvl7pPr marR="0" lvl="6"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7pPr>
            <a:lvl8pPr marR="0" lvl="7"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8pPr>
            <a:lvl9pPr marR="0" lvl="8"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9pPr>
          </a:lstStyle>
          <a:p>
            <a:pPr algn="ctr"/>
            <a:r>
              <a:rPr lang="en-GB" sz="4800" kern="1200" dirty="0">
                <a:solidFill>
                  <a:schemeClr val="accent5">
                    <a:lumMod val="50000"/>
                  </a:schemeClr>
                </a:solidFill>
                <a:effectLst>
                  <a:outerShdw blurRad="38100" dist="38100" dir="2700000" algn="tl">
                    <a:srgbClr val="000000">
                      <a:alpha val="43137"/>
                    </a:srgbClr>
                  </a:outerShdw>
                </a:effectLst>
                <a:ea typeface="+mj-ea"/>
                <a:sym typeface="Arial"/>
              </a:rPr>
              <a:t>THANK YOU</a:t>
            </a:r>
          </a:p>
        </p:txBody>
      </p:sp>
      <p:sp>
        <p:nvSpPr>
          <p:cNvPr id="7" name="TextBox 6">
            <a:extLst>
              <a:ext uri="{FF2B5EF4-FFF2-40B4-BE49-F238E27FC236}">
                <a16:creationId xmlns:a16="http://schemas.microsoft.com/office/drawing/2014/main" id="{F3E4484A-6E61-F956-C60F-27F49EBB82B1}"/>
              </a:ext>
            </a:extLst>
          </p:cNvPr>
          <p:cNvSpPr txBox="1"/>
          <p:nvPr/>
        </p:nvSpPr>
        <p:spPr>
          <a:xfrm>
            <a:off x="3155079" y="3889042"/>
            <a:ext cx="5881837" cy="2482731"/>
          </a:xfrm>
          <a:prstGeom prst="rect">
            <a:avLst/>
          </a:prstGeom>
          <a:noFill/>
        </p:spPr>
        <p:txBody>
          <a:bodyPr wrap="square">
            <a:spAutoFit/>
          </a:bodyPr>
          <a:lstStyle/>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Financial Reporting Review Board</a:t>
            </a:r>
          </a:p>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The Institute of Chartered Accountants of India</a:t>
            </a:r>
          </a:p>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A- 29, Sector 62, Noida, Uttar Pradesh 201309</a:t>
            </a:r>
          </a:p>
          <a:p>
            <a:pPr indent="457200" algn="ctr">
              <a:spcAft>
                <a:spcPts val="200"/>
              </a:spcAft>
            </a:pPr>
            <a:endPar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Office Phone: +91-0120-3045882/962/982</a:t>
            </a:r>
          </a:p>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Email: frrb@icai.in</a:t>
            </a:r>
          </a:p>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Website : https://frrb.icai.org/ </a:t>
            </a:r>
          </a:p>
          <a:p>
            <a:pPr indent="457200" algn="ctr">
              <a:spcAft>
                <a:spcPts val="200"/>
              </a:spcAft>
            </a:pP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X Handle: @</a:t>
            </a:r>
            <a:r>
              <a:rPr lang="en-IN" sz="1600" b="1" u="sng"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https://twitter.com/frrbicai</a:t>
            </a:r>
            <a:r>
              <a:rPr lang="en-IN" sz="1600" b="1" kern="10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rPr>
              <a:t> </a:t>
            </a:r>
          </a:p>
          <a:p>
            <a:pPr algn="ctr" fontAlgn="base"/>
            <a:endParaRPr lang="en-IN" sz="1400" b="0" i="0" dirty="0">
              <a:solidFill>
                <a:schemeClr val="accent5">
                  <a:lumMod val="50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17012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C07AF-320D-D264-BD07-CD2FBAC48E4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1E60E02-9ADD-36B5-5077-E4D72BDDD105}"/>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Content Placeholder 4">
            <a:extLst>
              <a:ext uri="{FF2B5EF4-FFF2-40B4-BE49-F238E27FC236}">
                <a16:creationId xmlns:a16="http://schemas.microsoft.com/office/drawing/2014/main" id="{4587CCFD-0A3E-ED99-EFBE-288F866DB977}"/>
              </a:ext>
            </a:extLst>
          </p:cNvPr>
          <p:cNvGraphicFramePr>
            <a:graphicFrameLocks noGrp="1"/>
          </p:cNvGraphicFramePr>
          <p:nvPr>
            <p:ph idx="1"/>
            <p:extLst>
              <p:ext uri="{D42A27DB-BD31-4B8C-83A1-F6EECF244321}">
                <p14:modId xmlns:p14="http://schemas.microsoft.com/office/powerpoint/2010/main" val="2955075022"/>
              </p:ext>
            </p:extLst>
          </p:nvPr>
        </p:nvGraphicFramePr>
        <p:xfrm>
          <a:off x="355600" y="1003300"/>
          <a:ext cx="11434762" cy="5174658"/>
        </p:xfrm>
        <a:graphic>
          <a:graphicData uri="http://schemas.openxmlformats.org/drawingml/2006/table">
            <a:tbl>
              <a:tblPr firstRow="1" bandRow="1">
                <a:tableStyleId>{93296810-A885-4BE3-A3E7-6D5BEEA58F35}</a:tableStyleId>
              </a:tblPr>
              <a:tblGrid>
                <a:gridCol w="7500513">
                  <a:extLst>
                    <a:ext uri="{9D8B030D-6E8A-4147-A177-3AD203B41FA5}">
                      <a16:colId xmlns:a16="http://schemas.microsoft.com/office/drawing/2014/main" val="718037753"/>
                    </a:ext>
                  </a:extLst>
                </a:gridCol>
                <a:gridCol w="3934249">
                  <a:extLst>
                    <a:ext uri="{9D8B030D-6E8A-4147-A177-3AD203B41FA5}">
                      <a16:colId xmlns:a16="http://schemas.microsoft.com/office/drawing/2014/main" val="2870651"/>
                    </a:ext>
                  </a:extLst>
                </a:gridCol>
              </a:tblGrid>
              <a:tr h="879665">
                <a:tc>
                  <a:txBody>
                    <a:bodyPr/>
                    <a:lstStyle/>
                    <a:p>
                      <a:r>
                        <a:rPr lang="en-US" sz="1800" b="1" i="1" u="sng" strike="noStrike" cap="none" dirty="0">
                          <a:solidFill>
                            <a:schemeClr val="bg1"/>
                          </a:solidFill>
                          <a:latin typeface="Calibri" panose="020F0502020204030204" pitchFamily="34" charset="0"/>
                          <a:ea typeface="Open Sans"/>
                          <a:cs typeface="Calibri" panose="020F0502020204030204" pitchFamily="34" charset="0"/>
                          <a:sym typeface="Open Sans"/>
                        </a:rPr>
                        <a:t>Case:</a:t>
                      </a:r>
                    </a:p>
                    <a:p>
                      <a:r>
                        <a:rPr lang="en-IN" sz="1800" b="0" i="0" u="none" strike="noStrike" cap="none" dirty="0">
                          <a:solidFill>
                            <a:schemeClr val="bg1"/>
                          </a:solidFill>
                          <a:latin typeface="Calibri" panose="020F0502020204030204" pitchFamily="34" charset="0"/>
                          <a:ea typeface="Open Sans"/>
                          <a:cs typeface="Calibri" panose="020F0502020204030204" pitchFamily="34" charset="0"/>
                          <a:sym typeface="Open Sans"/>
                        </a:rPr>
                        <a:t>The accounting policies regarding valuation of inventories as disclosed in the Annual Report of several companies are listed below:</a:t>
                      </a:r>
                      <a:endParaRPr lang="en-US" sz="18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b="1" i="1" u="sng" strike="noStrike" cap="none" dirty="0">
                          <a:solidFill>
                            <a:schemeClr val="bg1"/>
                          </a:solidFill>
                          <a:latin typeface="Calibri" panose="020F0502020204030204" pitchFamily="34" charset="0"/>
                          <a:ea typeface="Open Sans"/>
                          <a:cs typeface="Calibri" panose="020F0502020204030204" pitchFamily="34" charset="0"/>
                          <a:sym typeface="Arial"/>
                        </a:rPr>
                        <a:t>Observation: </a:t>
                      </a:r>
                    </a:p>
                    <a:p>
                      <a:endParaRPr lang="en-US" dirty="0"/>
                    </a:p>
                  </a:txBody>
                  <a:tcPr/>
                </a:tc>
                <a:extLst>
                  <a:ext uri="{0D108BD9-81ED-4DB2-BD59-A6C34878D82A}">
                    <a16:rowId xmlns:a16="http://schemas.microsoft.com/office/drawing/2014/main" val="375862825"/>
                  </a:ext>
                </a:extLst>
              </a:tr>
              <a:tr h="4260258">
                <a:tc>
                  <a:txBody>
                    <a:bodyPr/>
                    <a:lstStyle/>
                    <a:p>
                      <a:pPr marL="465664" indent="-342900" algn="just">
                        <a:spcBef>
                          <a:spcPts val="600"/>
                        </a:spcBef>
                        <a:buClr>
                          <a:srgbClr val="509030"/>
                        </a:buClr>
                        <a:buSzPct val="131000"/>
                        <a:buFont typeface="Arial" panose="020B060402020202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Stocks of Cards are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valued at Cost</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 and on FIFO basis and include all applicable overheads in bringing the inventories to their present location and condition. WIP is valued at Cost.</a:t>
                      </a:r>
                    </a:p>
                    <a:p>
                      <a:pPr marL="408514" indent="-285750" algn="just">
                        <a:spcBef>
                          <a:spcPts val="600"/>
                        </a:spcBef>
                        <a:buClr>
                          <a:srgbClr val="509030"/>
                        </a:buClr>
                        <a:buFont typeface="Calibri" panose="020F050202020403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WIP is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valued at direct raw material cost</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 and appropriate cost of completed process.</a:t>
                      </a:r>
                    </a:p>
                    <a:p>
                      <a:pPr marL="408514" indent="-285750" algn="just">
                        <a:spcBef>
                          <a:spcPts val="600"/>
                        </a:spcBef>
                        <a:buClr>
                          <a:srgbClr val="509030"/>
                        </a:buClr>
                        <a:buFont typeface="Calibri" panose="020F050202020403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Raw materials are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valued</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at average cost</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 Raw materials at bonded warehouse stores, spares, consumables, packing material, coal &amp; fuel are valued at cost.</a:t>
                      </a:r>
                      <a:endParaRPr lang="en-US" sz="1800" b="0" i="0" u="none" strike="noStrike" cap="none" dirty="0">
                        <a:solidFill>
                          <a:schemeClr val="tx1"/>
                        </a:solidFill>
                        <a:latin typeface="Calibri" panose="020F0502020204030204" pitchFamily="34" charset="0"/>
                        <a:ea typeface="Open Sans"/>
                        <a:cs typeface="Calibri" panose="020F0502020204030204" pitchFamily="34" charset="0"/>
                        <a:sym typeface="Open Sans"/>
                      </a:endParaRPr>
                    </a:p>
                    <a:p>
                      <a:pPr marL="408514" indent="-285750" algn="just">
                        <a:spcBef>
                          <a:spcPts val="600"/>
                        </a:spcBef>
                        <a:buClr>
                          <a:srgbClr val="509030"/>
                        </a:buClr>
                        <a:buFont typeface="Calibri" panose="020F050202020403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Work in Process is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valued at raw material cost</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a:t>
                      </a:r>
                    </a:p>
                    <a:p>
                      <a:pPr marL="408514" indent="-285750" algn="just">
                        <a:spcBef>
                          <a:spcPts val="600"/>
                        </a:spcBef>
                        <a:buClr>
                          <a:srgbClr val="509030"/>
                        </a:buClr>
                        <a:buFont typeface="Calibri" panose="020F050202020403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Cost of finished goods and work in progress are determined on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estimated cost basis</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a:t>
                      </a:r>
                    </a:p>
                    <a:p>
                      <a:pPr marL="408514" indent="-285750" algn="just">
                        <a:spcBef>
                          <a:spcPts val="600"/>
                        </a:spcBef>
                        <a:buClr>
                          <a:srgbClr val="509030"/>
                        </a:buClr>
                        <a:buFont typeface="Calibri" panose="020F050202020403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Cost is determined by using the first in first out formula.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Open Sans"/>
                        </a:rPr>
                        <a:t>Cost comprises all</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Open Sans"/>
                        </a:rPr>
                        <a:t>.</a:t>
                      </a:r>
                      <a:endParaRPr lang="en-US" sz="1800" b="0" i="0" u="none" strike="noStrike" cap="none" dirty="0">
                        <a:solidFill>
                          <a:schemeClr val="tx1"/>
                        </a:solidFill>
                        <a:latin typeface="Calibri" panose="020F0502020204030204" pitchFamily="34" charset="0"/>
                        <a:ea typeface="Open Sans"/>
                        <a:cs typeface="Calibri" panose="020F0502020204030204" pitchFamily="34" charset="0"/>
                        <a:sym typeface="Open Sans"/>
                      </a:endParaRPr>
                    </a:p>
                  </a:txBody>
                  <a:tcPr/>
                </a:tc>
                <a:tc>
                  <a:txBody>
                    <a:bodyPr/>
                    <a:lstStyle/>
                    <a:p>
                      <a:pPr marL="285750" indent="-285750" algn="just">
                        <a:buClr>
                          <a:srgbClr val="509030"/>
                        </a:buClr>
                        <a:buSzPct val="126000"/>
                        <a:buFont typeface="Arial" panose="020B0604020202020204" pitchFamily="34" charset="0"/>
                        <a:buChar char="•"/>
                      </a:pPr>
                      <a:r>
                        <a:rPr lang="en-US" sz="1800" b="0" i="0" u="none" strike="noStrike" cap="none" dirty="0">
                          <a:solidFill>
                            <a:schemeClr val="tx1"/>
                          </a:solidFill>
                          <a:latin typeface="Calibri" panose="020F0502020204030204" pitchFamily="34" charset="0"/>
                          <a:ea typeface="Open Sans"/>
                          <a:cs typeface="Calibri" panose="020F0502020204030204" pitchFamily="34" charset="0"/>
                          <a:sym typeface="Arial"/>
                        </a:rPr>
                        <a:t>The accounting policies indicate that inventories are valued at cost or average cost, without considering 'net realizable value' for their valuation.</a:t>
                      </a:r>
                    </a:p>
                    <a:p>
                      <a:pPr marL="285750" indent="-285750" algn="just">
                        <a:buClr>
                          <a:srgbClr val="509030"/>
                        </a:buClr>
                        <a:buSzPct val="126000"/>
                        <a:buFont typeface="Arial" panose="020B0604020202020204" pitchFamily="34" charset="0"/>
                        <a:buChar char="•"/>
                      </a:pP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Arial"/>
                        </a:rPr>
                        <a:t>Further, in some of the given cases, </a:t>
                      </a:r>
                      <a:r>
                        <a:rPr lang="en-IN" sz="1800" b="1" i="0" u="none" strike="noStrike" cap="none" dirty="0">
                          <a:solidFill>
                            <a:schemeClr val="tx1"/>
                          </a:solidFill>
                          <a:latin typeface="Calibri" panose="020F0502020204030204" pitchFamily="34" charset="0"/>
                          <a:ea typeface="Open Sans"/>
                          <a:cs typeface="Calibri" panose="020F0502020204030204" pitchFamily="34" charset="0"/>
                          <a:sym typeface="Arial"/>
                        </a:rPr>
                        <a:t>it is not clear from the stated accounting policies whether all the applicable costs as per paragraph 6 of AS 2 have been considered or not</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Arial"/>
                        </a:rPr>
                        <a:t>.</a:t>
                      </a:r>
                    </a:p>
                    <a:p>
                      <a:pPr marL="285750" indent="-285750" algn="just">
                        <a:buClr>
                          <a:srgbClr val="509030"/>
                        </a:buClr>
                        <a:buSzPct val="126000"/>
                        <a:buFont typeface="Arial" panose="020B0604020202020204" pitchFamily="34" charset="0"/>
                        <a:buChar char="•"/>
                      </a:pPr>
                      <a:endPar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Arial"/>
                      </a:endParaRPr>
                    </a:p>
                    <a:p>
                      <a:pPr marL="285750" indent="-285750" algn="just">
                        <a:buClr>
                          <a:srgbClr val="509030"/>
                        </a:buClr>
                        <a:buSzPct val="126000"/>
                        <a:buFont typeface="Arial" panose="020B0604020202020204" pitchFamily="34" charset="0"/>
                        <a:buChar char="•"/>
                      </a:pPr>
                      <a:endPar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Arial"/>
                      </a:endParaRPr>
                    </a:p>
                    <a:p>
                      <a:pPr marL="0" marR="0" lvl="0" indent="0" algn="just" defTabSz="914400" rtl="0" eaLnBrk="1" fontAlgn="auto" latinLnBrk="0" hangingPunct="1">
                        <a:lnSpc>
                          <a:spcPct val="100000"/>
                        </a:lnSpc>
                        <a:spcBef>
                          <a:spcPts val="0"/>
                        </a:spcBef>
                        <a:spcAft>
                          <a:spcPts val="0"/>
                        </a:spcAft>
                        <a:buClr>
                          <a:srgbClr val="509030"/>
                        </a:buClr>
                        <a:buSzPct val="126000"/>
                        <a:buFont typeface="Arial" panose="020B0604020202020204" pitchFamily="34" charset="0"/>
                        <a:buNone/>
                        <a:tabLst/>
                        <a:defRPr/>
                      </a:pPr>
                      <a:r>
                        <a:rPr lang="en-US" sz="1800" b="0" i="0" u="none" strike="noStrike" cap="none" dirty="0">
                          <a:solidFill>
                            <a:schemeClr val="tx1"/>
                          </a:solidFill>
                          <a:latin typeface="Calibri" panose="020F0502020204030204" pitchFamily="34" charset="0"/>
                          <a:ea typeface="Open Sans"/>
                          <a:cs typeface="Calibri" panose="020F0502020204030204" pitchFamily="34" charset="0"/>
                          <a:sym typeface="Arial"/>
                        </a:rPr>
                        <a:t>Refer </a:t>
                      </a:r>
                      <a:r>
                        <a:rPr lang="en-IN" sz="1800" b="0" i="0" u="none" strike="noStrike" cap="none" dirty="0">
                          <a:solidFill>
                            <a:schemeClr val="tx1"/>
                          </a:solidFill>
                          <a:latin typeface="Calibri" panose="020F0502020204030204" pitchFamily="34" charset="0"/>
                          <a:ea typeface="Open Sans"/>
                          <a:cs typeface="Calibri" panose="020F0502020204030204" pitchFamily="34" charset="0"/>
                          <a:sym typeface="Arial"/>
                        </a:rPr>
                        <a:t>Paragraphs 3.2, 5 and 6 of AS 2</a:t>
                      </a:r>
                      <a:endParaRPr lang="en-GB" sz="1800" b="1" i="0" u="none" strike="noStrike" cap="none" dirty="0">
                        <a:solidFill>
                          <a:schemeClr val="tx1"/>
                        </a:solidFill>
                        <a:latin typeface="Calibri" panose="020F0502020204030204" pitchFamily="34" charset="0"/>
                        <a:ea typeface="Open Sans"/>
                        <a:cs typeface="Calibri" panose="020F0502020204030204" pitchFamily="34" charset="0"/>
                        <a:sym typeface="Palatino Linotype"/>
                      </a:endParaRPr>
                    </a:p>
                    <a:p>
                      <a:pPr marL="0" indent="0" algn="just">
                        <a:buClr>
                          <a:srgbClr val="509030"/>
                        </a:buClr>
                        <a:buSzPct val="126000"/>
                        <a:buFont typeface="Arial" panose="020B0604020202020204" pitchFamily="34" charset="0"/>
                        <a:buNone/>
                      </a:pPr>
                      <a:endParaRPr lang="en-US" sz="1800" b="0" i="0" u="none" strike="noStrike" cap="none" dirty="0">
                        <a:solidFill>
                          <a:schemeClr val="tx1"/>
                        </a:solidFill>
                        <a:latin typeface="Calibri" panose="020F0502020204030204" pitchFamily="34" charset="0"/>
                        <a:ea typeface="Open Sans"/>
                        <a:cs typeface="Calibri" panose="020F0502020204030204" pitchFamily="34" charset="0"/>
                        <a:sym typeface="Arial"/>
                      </a:endParaRPr>
                    </a:p>
                  </a:txBody>
                  <a:tcPr/>
                </a:tc>
                <a:extLst>
                  <a:ext uri="{0D108BD9-81ED-4DB2-BD59-A6C34878D82A}">
                    <a16:rowId xmlns:a16="http://schemas.microsoft.com/office/drawing/2014/main" val="148177332"/>
                  </a:ext>
                </a:extLst>
              </a:tr>
            </a:tbl>
          </a:graphicData>
        </a:graphic>
      </p:graphicFrame>
      <p:sp>
        <p:nvSpPr>
          <p:cNvPr id="6" name="Title 8">
            <a:extLst>
              <a:ext uri="{FF2B5EF4-FFF2-40B4-BE49-F238E27FC236}">
                <a16:creationId xmlns:a16="http://schemas.microsoft.com/office/drawing/2014/main" id="{1626C108-79B8-7EED-B2ED-E8AC2749A4A9}"/>
              </a:ext>
            </a:extLst>
          </p:cNvPr>
          <p:cNvSpPr>
            <a:spLocks noGrp="1"/>
          </p:cNvSpPr>
          <p:nvPr>
            <p:ph type="title"/>
          </p:nvPr>
        </p:nvSpPr>
        <p:spPr>
          <a:xfrm>
            <a:off x="842963" y="78017"/>
            <a:ext cx="8967787" cy="531353"/>
          </a:xfrm>
        </p:spPr>
        <p:txBody>
          <a:bodyPr/>
          <a:lstStyle/>
          <a:p>
            <a:r>
              <a:rPr lang="en-IN" dirty="0"/>
              <a:t>AS 2 – Inventories</a:t>
            </a:r>
          </a:p>
        </p:txBody>
      </p:sp>
      <p:sp>
        <p:nvSpPr>
          <p:cNvPr id="4" name="Rectangle 3">
            <a:extLst>
              <a:ext uri="{FF2B5EF4-FFF2-40B4-BE49-F238E27FC236}">
                <a16:creationId xmlns:a16="http://schemas.microsoft.com/office/drawing/2014/main" id="{FB689D59-21E5-BFCE-F334-CF3ABB3C57A2}"/>
              </a:ext>
            </a:extLst>
          </p:cNvPr>
          <p:cNvSpPr/>
          <p:nvPr/>
        </p:nvSpPr>
        <p:spPr>
          <a:xfrm>
            <a:off x="7868992" y="4974372"/>
            <a:ext cx="3921370" cy="45076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0" lvl="1" indent="0">
              <a:lnSpc>
                <a:spcPct val="100000"/>
              </a:lnSpc>
              <a:spcBef>
                <a:spcPts val="0"/>
              </a:spcBef>
              <a:buClr>
                <a:srgbClr val="509030"/>
              </a:buClr>
              <a:buSzPct val="100000"/>
              <a:buNone/>
            </a:pPr>
            <a:r>
              <a:rPr lang="en-GB" sz="1800" b="1" i="1" u="sng" dirty="0">
                <a:solidFill>
                  <a:schemeClr val="bg1"/>
                </a:solidFill>
                <a:latin typeface="Calibri" panose="020F0502020204030204" pitchFamily="34" charset="0"/>
                <a:cs typeface="Calibri" panose="020F0502020204030204" pitchFamily="34" charset="0"/>
                <a:sym typeface="Palatino Linotype" panose="02040502050505030304"/>
              </a:rPr>
              <a:t>Requirements:</a:t>
            </a:r>
          </a:p>
        </p:txBody>
      </p:sp>
    </p:spTree>
    <p:extLst>
      <p:ext uri="{BB962C8B-B14F-4D97-AF65-F5344CB8AC3E}">
        <p14:creationId xmlns:p14="http://schemas.microsoft.com/office/powerpoint/2010/main" val="352690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2" name="Title 1">
            <a:extLst>
              <a:ext uri="{FF2B5EF4-FFF2-40B4-BE49-F238E27FC236}">
                <a16:creationId xmlns:a16="http://schemas.microsoft.com/office/drawing/2014/main" id="{B529A4E4-F286-4347-83A4-AE18F5A31B27}"/>
              </a:ext>
            </a:extLst>
          </p:cNvPr>
          <p:cNvSpPr>
            <a:spLocks noGrp="1"/>
          </p:cNvSpPr>
          <p:nvPr>
            <p:ph type="title"/>
          </p:nvPr>
        </p:nvSpPr>
        <p:spPr/>
        <p:txBody>
          <a:bodyPr/>
          <a:lstStyle/>
          <a:p>
            <a:r>
              <a:rPr lang="en-IN" dirty="0"/>
              <a:t>AS 3 – Cash Flow Statements</a:t>
            </a:r>
          </a:p>
        </p:txBody>
      </p:sp>
      <p:sp>
        <p:nvSpPr>
          <p:cNvPr id="4" name="TextBox 3">
            <a:extLst>
              <a:ext uri="{FF2B5EF4-FFF2-40B4-BE49-F238E27FC236}">
                <a16:creationId xmlns:a16="http://schemas.microsoft.com/office/drawing/2014/main" id="{3A5EB2D7-26F2-5743-87D8-47AD35133A9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16EA3546-B3F3-532B-F48F-EA996ECF3A3F}"/>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SzPts val="1100"/>
            </a:pPr>
            <a:r>
              <a:rPr lang="en-IN" dirty="0">
                <a:solidFill>
                  <a:schemeClr val="tx1"/>
                </a:solidFill>
              </a:rPr>
              <a:t>In the note on Administrative and Other Expenses, there is an item Unrealised Exchange Fluctuation (net), however, the same has not been adjusted to determine ‘Cash Flow from Operating Activities’ in Cash Flow Statement.</a:t>
            </a:r>
            <a:endParaRPr lang="en-IN" b="1" i="1" u="sng" dirty="0">
              <a:solidFill>
                <a:schemeClr val="tx1"/>
              </a:solidFill>
              <a:ea typeface="Palatino Linotype"/>
              <a:sym typeface="Palatino Linotype"/>
            </a:endParaRPr>
          </a:p>
          <a:p>
            <a:pPr>
              <a:buSzPts val="1100"/>
            </a:pPr>
            <a:r>
              <a:rPr lang="en-GB" b="1" i="1" u="sng" dirty="0">
                <a:solidFill>
                  <a:srgbClr val="509030"/>
                </a:solidFill>
                <a:sym typeface="Palatino Linotype" panose="02040502050505030304"/>
              </a:rPr>
              <a:t>Requirements:</a:t>
            </a:r>
            <a:endParaRPr lang="en-IN" b="1" i="1" u="sng" dirty="0">
              <a:solidFill>
                <a:srgbClr val="509030"/>
              </a:solidFill>
              <a:ea typeface="Palatino Linotype"/>
              <a:sym typeface="Palatino Linotype"/>
            </a:endParaRPr>
          </a:p>
          <a:p>
            <a:pPr>
              <a:buSzPts val="1100"/>
            </a:pPr>
            <a:r>
              <a:rPr lang="en-IN" dirty="0">
                <a:solidFill>
                  <a:schemeClr val="tx1"/>
                </a:solidFill>
              </a:rPr>
              <a:t>Paragraph 27 of AS 3 </a:t>
            </a:r>
            <a:endParaRPr lang="en-GB" b="1" i="1" u="sng" dirty="0">
              <a:solidFill>
                <a:schemeClr val="tx1"/>
              </a:solidFill>
              <a:ea typeface="Palatino Linotype"/>
              <a:sym typeface="Palatino Linotype"/>
            </a:endParaRPr>
          </a:p>
          <a:p>
            <a:pPr defTabSz="1219170">
              <a:defRPr/>
            </a:pPr>
            <a:r>
              <a:rPr lang="en-GB" b="1" i="1" u="sng" dirty="0">
                <a:solidFill>
                  <a:srgbClr val="509030"/>
                </a:solidFill>
                <a:ea typeface="Palatino Linotype"/>
                <a:sym typeface="Palatino Linotype"/>
              </a:rPr>
              <a:t>Observation:</a:t>
            </a:r>
            <a:r>
              <a:rPr lang="en-GB" b="1" i="1" u="sng" dirty="0">
                <a:solidFill>
                  <a:schemeClr val="accent1">
                    <a:lumMod val="75000"/>
                  </a:schemeClr>
                </a:solidFill>
                <a:ea typeface="Palatino Linotype"/>
                <a:sym typeface="Palatino Linotype"/>
              </a:rPr>
              <a:t> </a:t>
            </a:r>
          </a:p>
          <a:p>
            <a:pPr algn="just" defTabSz="1219170">
              <a:defRPr/>
            </a:pPr>
            <a:r>
              <a:rPr lang="en-US" dirty="0">
                <a:solidFill>
                  <a:schemeClr val="tx1"/>
                </a:solidFill>
              </a:rPr>
              <a:t>The </a:t>
            </a:r>
            <a:r>
              <a:rPr lang="en-US" dirty="0" err="1">
                <a:solidFill>
                  <a:schemeClr val="tx1"/>
                </a:solidFill>
              </a:rPr>
              <a:t>unrealised</a:t>
            </a:r>
            <a:r>
              <a:rPr lang="en-US" dirty="0">
                <a:solidFill>
                  <a:schemeClr val="tx1"/>
                </a:solidFill>
              </a:rPr>
              <a:t> foreign exchange loss should have been adjusted to determine Cash Flow from Operating Activities</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B7DFA-DEAD-45CD-84EF-748DD5D0E9FC}"/>
              </a:ext>
            </a:extLst>
          </p:cNvPr>
          <p:cNvSpPr>
            <a:spLocks noGrp="1"/>
          </p:cNvSpPr>
          <p:nvPr>
            <p:ph type="title"/>
          </p:nvPr>
        </p:nvSpPr>
        <p:spPr/>
        <p:txBody>
          <a:bodyPr/>
          <a:lstStyle/>
          <a:p>
            <a:r>
              <a:rPr lang="en-IN" dirty="0"/>
              <a:t>AS 3 – Cash Flow Statements</a:t>
            </a:r>
          </a:p>
        </p:txBody>
      </p:sp>
      <p:sp>
        <p:nvSpPr>
          <p:cNvPr id="3" name="TextBox 2">
            <a:extLst>
              <a:ext uri="{FF2B5EF4-FFF2-40B4-BE49-F238E27FC236}">
                <a16:creationId xmlns:a16="http://schemas.microsoft.com/office/drawing/2014/main" id="{F4967AFE-06D5-9115-DF9B-BF1788C43932}"/>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8409D830-B302-9AB6-C3BC-E92247A45875}"/>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US" dirty="0">
                <a:solidFill>
                  <a:schemeClr val="tx1"/>
                </a:solidFill>
              </a:rPr>
              <a:t>The Cash and Bank balance included balances in foreign currencies. However, there was no adjustment/reconciliation shown in the Cash and Cash Equivalent for exchange rate difference thereon.</a:t>
            </a:r>
            <a:endParaRPr lang="en-GB" dirty="0">
              <a:solidFill>
                <a:schemeClr val="tx1"/>
              </a:solidFill>
              <a:ea typeface="Palatino Linotype"/>
              <a:sym typeface="Palatino Linotype"/>
            </a:endParaRPr>
          </a:p>
          <a:p>
            <a:pPr lvl="0"/>
            <a:r>
              <a:rPr lang="en-GB" b="1" i="1" u="sng" dirty="0">
                <a:solidFill>
                  <a:srgbClr val="509030"/>
                </a:solidFill>
                <a:sym typeface="Palatino Linotype" panose="02040502050505030304"/>
              </a:rPr>
              <a:t>Requirements: </a:t>
            </a:r>
          </a:p>
          <a:p>
            <a:pPr lvl="0"/>
            <a:r>
              <a:rPr lang="en-US" dirty="0">
                <a:solidFill>
                  <a:schemeClr val="tx1"/>
                </a:solidFill>
              </a:rPr>
              <a:t>Paragraph 25 of AS 3</a:t>
            </a:r>
            <a:endParaRPr lang="en-US" b="1" i="1" u="sng" dirty="0">
              <a:solidFill>
                <a:schemeClr val="tx1"/>
              </a:solidFill>
              <a:sym typeface="Palatino Linotype"/>
            </a:endParaRPr>
          </a:p>
          <a:p>
            <a:pPr lvl="0"/>
            <a:r>
              <a:rPr lang="en-US" b="1" i="1" u="sng" dirty="0">
                <a:solidFill>
                  <a:srgbClr val="509030"/>
                </a:solidFill>
                <a:ea typeface="Palatino Linotype"/>
                <a:sym typeface="Palatino Linotype"/>
              </a:rPr>
              <a:t>Observation:</a:t>
            </a:r>
            <a:r>
              <a:rPr lang="en-US" b="1" i="1" u="sng" dirty="0">
                <a:solidFill>
                  <a:schemeClr val="accent1">
                    <a:lumMod val="75000"/>
                  </a:schemeClr>
                </a:solidFill>
                <a:ea typeface="Palatino Linotype"/>
                <a:sym typeface="Palatino Linotype"/>
              </a:rPr>
              <a:t> </a:t>
            </a:r>
          </a:p>
          <a:p>
            <a:pPr lvl="0" algn="just"/>
            <a:r>
              <a:rPr lang="en-US" dirty="0">
                <a:solidFill>
                  <a:schemeClr val="tx1"/>
                </a:solidFill>
              </a:rPr>
              <a:t>The effect of changes in exchange rates related to bank balances held in foreign currency, has not been reported as part of reconciliation of changes in cash and cash equivalents while reporting cash flows in Cash Flow Statement.</a:t>
            </a: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215EBD10-1A5D-4DB0-9762-A803910B544F}"/>
              </a:ext>
            </a:extLst>
          </p:cNvPr>
          <p:cNvSpPr>
            <a:spLocks noGrp="1"/>
          </p:cNvSpPr>
          <p:nvPr>
            <p:ph type="title"/>
          </p:nvPr>
        </p:nvSpPr>
        <p:spPr/>
        <p:txBody>
          <a:bodyPr/>
          <a:lstStyle/>
          <a:p>
            <a:r>
              <a:rPr lang="en-IN" dirty="0"/>
              <a:t>AS 3 – Cash Flow Statements</a:t>
            </a:r>
          </a:p>
        </p:txBody>
      </p:sp>
      <p:sp>
        <p:nvSpPr>
          <p:cNvPr id="4" name="TextBox 3">
            <a:extLst>
              <a:ext uri="{FF2B5EF4-FFF2-40B4-BE49-F238E27FC236}">
                <a16:creationId xmlns:a16="http://schemas.microsoft.com/office/drawing/2014/main" id="{4E519B71-CFF1-E0DC-4A6F-01EEA0570ABB}"/>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B8F152DB-857E-2BEF-52D4-B15F0CC63132}"/>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buSzPts val="1100"/>
            </a:pPr>
            <a:r>
              <a:rPr lang="en-IN" dirty="0">
                <a:solidFill>
                  <a:schemeClr val="tx1"/>
                </a:solidFill>
              </a:rPr>
              <a:t>An item interest (net) has been reported under ‘Cash Flow from Financing Activities’ of a non - financial enterprise. </a:t>
            </a:r>
            <a:endParaRPr lang="en-GB" dirty="0">
              <a:solidFill>
                <a:schemeClr val="tx1"/>
              </a:solidFill>
              <a:sym typeface="Palatino Linotype"/>
            </a:endParaRPr>
          </a:p>
          <a:p>
            <a:pPr>
              <a:buSzPts val="1100"/>
            </a:pPr>
            <a:r>
              <a:rPr lang="en-GB" b="1" i="1" u="sng" dirty="0">
                <a:solidFill>
                  <a:srgbClr val="509030"/>
                </a:solidFill>
                <a:sym typeface="Palatino Linotype" panose="02040502050505030304"/>
              </a:rPr>
              <a:t>Requirements:</a:t>
            </a:r>
            <a:endParaRPr lang="en-GB" b="1" i="1" u="sng" dirty="0">
              <a:solidFill>
                <a:srgbClr val="509030"/>
              </a:solidFill>
              <a:ea typeface="Palatino Linotype"/>
              <a:sym typeface="Palatino Linotype"/>
            </a:endParaRPr>
          </a:p>
          <a:p>
            <a:pPr>
              <a:buSzPts val="1100"/>
            </a:pPr>
            <a:r>
              <a:rPr lang="en-IN" dirty="0">
                <a:solidFill>
                  <a:schemeClr val="tx1"/>
                </a:solidFill>
              </a:rPr>
              <a:t>Paragraph 30 of AS 3</a:t>
            </a:r>
            <a:endParaRPr lang="en-US" b="1" i="1" u="sng" dirty="0">
              <a:solidFill>
                <a:schemeClr val="tx1"/>
              </a:solidFill>
              <a:ea typeface="Palatino Linotype"/>
              <a:sym typeface="Palatino Linotype"/>
            </a:endParaRPr>
          </a:p>
          <a:p>
            <a:pPr defTabSz="1219170">
              <a:buSzPts val="1100"/>
              <a:defRPr/>
            </a:pPr>
            <a:r>
              <a:rPr lang="en-US" b="1" i="1" u="sng" dirty="0">
                <a:solidFill>
                  <a:srgbClr val="509030"/>
                </a:solidFill>
                <a:ea typeface="Palatino Linotype"/>
                <a:sym typeface="Palatino Linotype"/>
              </a:rPr>
              <a:t>Observation:</a:t>
            </a:r>
          </a:p>
          <a:p>
            <a:pPr algn="just" defTabSz="1219170">
              <a:buSzPts val="1100"/>
              <a:defRPr/>
            </a:pPr>
            <a:r>
              <a:rPr lang="en-US" dirty="0">
                <a:solidFill>
                  <a:schemeClr val="tx1"/>
                </a:solidFill>
              </a:rPr>
              <a:t>Cash flows from interest received and paid should each be disclosed separately under ‘Cash Flow from Investing Activities’ and ‘Cash Flow from Financing Activities’ respectively.</a:t>
            </a:r>
            <a:endParaRPr lang="en-IN" dirty="0">
              <a:solidFill>
                <a:schemeClr val="tx1"/>
              </a:solidFill>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F291E-7159-44F7-928B-AAA4A209F69C}"/>
              </a:ext>
            </a:extLst>
          </p:cNvPr>
          <p:cNvSpPr>
            <a:spLocks noGrp="1"/>
          </p:cNvSpPr>
          <p:nvPr>
            <p:ph type="title"/>
          </p:nvPr>
        </p:nvSpPr>
        <p:spPr/>
        <p:txBody>
          <a:bodyPr/>
          <a:lstStyle/>
          <a:p>
            <a:r>
              <a:rPr lang="en-IN" dirty="0"/>
              <a:t>AS 3 – Cash Flow Statements</a:t>
            </a:r>
          </a:p>
        </p:txBody>
      </p:sp>
      <p:sp>
        <p:nvSpPr>
          <p:cNvPr id="3" name="TextBox 2">
            <a:extLst>
              <a:ext uri="{FF2B5EF4-FFF2-40B4-BE49-F238E27FC236}">
                <a16:creationId xmlns:a16="http://schemas.microsoft.com/office/drawing/2014/main" id="{3F6F138C-BFFD-29B1-529F-88AD246897BA}"/>
              </a:ext>
            </a:extLst>
          </p:cNvPr>
          <p:cNvSpPr txBox="1"/>
          <p:nvPr/>
        </p:nvSpPr>
        <p:spPr>
          <a:xfrm>
            <a:off x="164122" y="6494585"/>
            <a:ext cx="5578310" cy="523220"/>
          </a:xfrm>
          <a:prstGeom prst="rect">
            <a:avLst/>
          </a:prstGeom>
          <a:noFill/>
        </p:spPr>
        <p:txBody>
          <a:bodyPr wrap="square" rtlCol="0">
            <a:spAutoFit/>
          </a:bodyPr>
          <a:lstStyle/>
          <a:p>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Non-Compliance related to AS</a:t>
            </a:r>
          </a:p>
          <a:p>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B0865CE4-ED73-2F83-2CF0-445E396F981D}"/>
              </a:ext>
            </a:extLst>
          </p:cNvPr>
          <p:cNvSpPr>
            <a:spLocks noGrp="1"/>
          </p:cNvSpPr>
          <p:nvPr>
            <p:ph idx="1"/>
          </p:nvPr>
        </p:nvSpPr>
        <p:spPr>
          <a:xfrm>
            <a:off x="386366" y="914400"/>
            <a:ext cx="11403730" cy="5251730"/>
          </a:xfrm>
        </p:spPr>
        <p:txBody>
          <a:bodyPr>
            <a:normAutofit/>
          </a:bodyPr>
          <a:lstStyle/>
          <a:p>
            <a:pPr marL="0" indent="0" algn="just">
              <a:buClr>
                <a:schemeClr val="accent3"/>
              </a:buClr>
              <a:buNone/>
              <a:defRPr/>
            </a:pPr>
            <a:r>
              <a:rPr lang="en-US" b="1" i="1" u="sng" dirty="0">
                <a:solidFill>
                  <a:srgbClr val="509030"/>
                </a:solidFill>
              </a:rPr>
              <a:t>Case:</a:t>
            </a:r>
            <a:r>
              <a:rPr lang="en-US" dirty="0">
                <a:solidFill>
                  <a:schemeClr val="accent1">
                    <a:lumMod val="75000"/>
                  </a:schemeClr>
                </a:solidFill>
              </a:rPr>
              <a:t> </a:t>
            </a:r>
          </a:p>
          <a:p>
            <a:pPr algn="just"/>
            <a:r>
              <a:rPr lang="en-IN" dirty="0">
                <a:solidFill>
                  <a:schemeClr val="tx1"/>
                </a:solidFill>
              </a:rPr>
              <a:t>The components of cash and cash equivalents as reported in the Balance Sheet include Cash in Hand, Cash at Bank, Earmarked Balance against LC, Gratuity &amp; Superannuation etc., Unpaid Dividend Account, Interest accrued on Fixed Deposits and the total of these components matches with the closing cash &amp; cash equivalents as reported in the Cash Flow Statement. </a:t>
            </a:r>
            <a:endParaRPr lang="en-GB" b="1" i="1" u="sng" dirty="0">
              <a:solidFill>
                <a:schemeClr val="tx1"/>
              </a:solidFill>
              <a:ea typeface="Palatino Linotype"/>
              <a:sym typeface="Palatino Linotype"/>
            </a:endParaRPr>
          </a:p>
          <a:p>
            <a:r>
              <a:rPr lang="en-GB" b="1" i="1" u="sng" dirty="0">
                <a:solidFill>
                  <a:srgbClr val="509030"/>
                </a:solidFill>
                <a:sym typeface="Palatino Linotype" panose="02040502050505030304"/>
              </a:rPr>
              <a:t>Requirements:</a:t>
            </a:r>
            <a:r>
              <a:rPr lang="en-GB" b="1" i="1" u="sng" dirty="0">
                <a:solidFill>
                  <a:schemeClr val="accent1">
                    <a:lumMod val="75000"/>
                  </a:schemeClr>
                </a:solidFill>
                <a:ea typeface="Palatino Linotype"/>
                <a:sym typeface="Palatino Linotype"/>
              </a:rPr>
              <a:t> </a:t>
            </a:r>
          </a:p>
          <a:p>
            <a:r>
              <a:rPr lang="en-GB" dirty="0">
                <a:solidFill>
                  <a:schemeClr val="tx1"/>
                </a:solidFill>
              </a:rPr>
              <a:t>Paragraph 5.2 of AS 3 </a:t>
            </a:r>
            <a:endParaRPr lang="en-GB" b="1" i="1" u="sng" dirty="0">
              <a:solidFill>
                <a:schemeClr val="tx1"/>
              </a:solidFill>
              <a:sym typeface="Palatino Linotype"/>
            </a:endParaRPr>
          </a:p>
          <a:p>
            <a:r>
              <a:rPr lang="en-GB" b="1" i="1" u="sng" dirty="0">
                <a:solidFill>
                  <a:srgbClr val="509030"/>
                </a:solidFill>
                <a:ea typeface="Palatino Linotype"/>
                <a:sym typeface="Palatino Linotype"/>
              </a:rPr>
              <a:t>Observation:</a:t>
            </a:r>
            <a:r>
              <a:rPr lang="en-GB" b="1" i="1" dirty="0">
                <a:solidFill>
                  <a:schemeClr val="accent1">
                    <a:lumMod val="75000"/>
                  </a:schemeClr>
                </a:solidFill>
                <a:ea typeface="Palatino Linotype"/>
                <a:sym typeface="Palatino Linotype"/>
              </a:rPr>
              <a:t> </a:t>
            </a:r>
          </a:p>
          <a:p>
            <a:pPr algn="just"/>
            <a:r>
              <a:rPr lang="en-IN" dirty="0">
                <a:solidFill>
                  <a:schemeClr val="tx1"/>
                </a:solidFill>
              </a:rPr>
              <a:t>The components of cash and cash equivalents include balances of unpaid dividend, accrued interest on FDs and earmarked balances against LC, gratuity &amp; superannuation etc. which are not readily available with the enterprise for its use, thus, the same cannot be included in ‘Cash and Cash Equivalents’. </a:t>
            </a:r>
            <a:endParaRPr lang="en-US" dirty="0">
              <a:solidFill>
                <a:schemeClr val="tx1"/>
              </a:solidFill>
            </a:endParaRPr>
          </a:p>
          <a:p>
            <a:endParaRPr lang="en-US" dirty="0">
              <a:solidFill>
                <a:schemeClr val="tx1"/>
              </a:solidFill>
            </a:endParaRP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ropic">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7476</TotalTime>
  <Words>5063</Words>
  <Application>Microsoft Office PowerPoint</Application>
  <PresentationFormat>Widescreen</PresentationFormat>
  <Paragraphs>449</Paragraphs>
  <Slides>48</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PT Sans Narrow</vt:lpstr>
      <vt:lpstr>Calibri</vt:lpstr>
      <vt:lpstr>Open Sans</vt:lpstr>
      <vt:lpstr>Wingdings 2</vt:lpstr>
      <vt:lpstr>Times New Roman</vt:lpstr>
      <vt:lpstr>DengXian</vt:lpstr>
      <vt:lpstr>Arial</vt:lpstr>
      <vt:lpstr>Palatino Linotype</vt:lpstr>
      <vt:lpstr>Tropic</vt:lpstr>
      <vt:lpstr>PowerPoint Presentation</vt:lpstr>
      <vt:lpstr>AS 1 – Disclosure of Accounting Policies</vt:lpstr>
      <vt:lpstr>AS 1 – Disclosure of Accounting Policies</vt:lpstr>
      <vt:lpstr>AS 1 – Disclosure of Accounting Policies</vt:lpstr>
      <vt:lpstr>AS 2 – Inventories</vt:lpstr>
      <vt:lpstr>AS 3 – Cash Flow Statements</vt:lpstr>
      <vt:lpstr>AS 3 – Cash Flow Statements</vt:lpstr>
      <vt:lpstr>AS 3 – Cash Flow Statements</vt:lpstr>
      <vt:lpstr>AS 3 – Cash Flow Statements</vt:lpstr>
      <vt:lpstr>AS 3 – Cash Flow Statements</vt:lpstr>
      <vt:lpstr>AS 3 – Cash Flow Statements</vt:lpstr>
      <vt:lpstr>AS 7 - Construction Contracts</vt:lpstr>
      <vt:lpstr>AS 7 - Construction Contracts</vt:lpstr>
      <vt:lpstr>AS 9 - Revenue Recognition</vt:lpstr>
      <vt:lpstr>AS 9 - Revenue Recognition</vt:lpstr>
      <vt:lpstr>AS 9 - Revenue Recognition</vt:lpstr>
      <vt:lpstr>AS 11 - The Effects of Changes in Foreign Exchange Rates</vt:lpstr>
      <vt:lpstr>AS 11 - The Effects of Changes in Foreign Exchange Rates</vt:lpstr>
      <vt:lpstr>AS 11 - The Effects of Changes in Foreign Exchange Rates</vt:lpstr>
      <vt:lpstr>AS 13 – Accounting for Investments</vt:lpstr>
      <vt:lpstr>AS 13 – Accounting for Investments</vt:lpstr>
      <vt:lpstr>AS 15 - Employee Benefit</vt:lpstr>
      <vt:lpstr>AS 15 - Employee Benefit</vt:lpstr>
      <vt:lpstr>AS 15 - Employee Benefit</vt:lpstr>
      <vt:lpstr>AS 16 – Borrowing Cost</vt:lpstr>
      <vt:lpstr>AS 16 – Borrowing Cost</vt:lpstr>
      <vt:lpstr>AS 17 – Segment Reporting</vt:lpstr>
      <vt:lpstr>AS 17 – Segment Reporting</vt:lpstr>
      <vt:lpstr>AS 18 - Related Party Disclosures</vt:lpstr>
      <vt:lpstr>AS 18 - Related Party Disclosures</vt:lpstr>
      <vt:lpstr>AS 18 - Related Party Disclosures</vt:lpstr>
      <vt:lpstr>AS 18 - Related Party Disclosures</vt:lpstr>
      <vt:lpstr>AS 19 - Leases</vt:lpstr>
      <vt:lpstr>AS 20 - Earnings Per Share</vt:lpstr>
      <vt:lpstr>AS 20 - Earnings Per Share</vt:lpstr>
      <vt:lpstr>AS 20 - Earnings Per Share</vt:lpstr>
      <vt:lpstr>AS 20 - Earnings Per Share</vt:lpstr>
      <vt:lpstr>AS 22 - Accounting for Taxes on Income</vt:lpstr>
      <vt:lpstr>AS 22 - Accounting for Taxes on Income</vt:lpstr>
      <vt:lpstr>AS 22 - Accounting for Taxes on Income</vt:lpstr>
      <vt:lpstr>AS 22 - Accounting for Taxes on Income</vt:lpstr>
      <vt:lpstr>AS 26 – Intangible Assets</vt:lpstr>
      <vt:lpstr>AS 26 – Intangible Assets</vt:lpstr>
      <vt:lpstr>AS 26 – Intangible Assets</vt:lpstr>
      <vt:lpstr>AS 27 – Financial Reporting of Interests in Joint Ventures</vt:lpstr>
      <vt:lpstr>AS 29 – Provisions, Contingent Liabilities and Contingent Assets</vt:lpstr>
      <vt:lpstr>AS 29 – Provisions, Contingent Liabilities and Contingent Assets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Webcast on Non - Compliance of Accounting Standard</dc:title>
  <dc:creator>Isra</dc:creator>
  <cp:lastModifiedBy>frrb@icai.in</cp:lastModifiedBy>
  <cp:revision>624</cp:revision>
  <cp:lastPrinted>2021-05-13T04:59:31Z</cp:lastPrinted>
  <dcterms:modified xsi:type="dcterms:W3CDTF">2025-04-10T09:10:47Z</dcterms:modified>
</cp:coreProperties>
</file>